
<file path=[Content_Types].xml><?xml version="1.0" encoding="utf-8"?>
<Types xmlns="http://schemas.openxmlformats.org/package/2006/content-types">
  <Default Extension="jpeg" ContentType="image/jpeg"/>
  <Default Extension="mov" ContentType="video/quicktime"/>
  <Default Extension="png" ContentType="image/png"/>
  <Default Extension="rels" ContentType="application/vnd.openxmlformats-package.relationships+xml"/>
  <Default Extension="svg" ContentType="image/svg+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0"/>
  </p:notesMasterIdLst>
  <p:sldIdLst>
    <p:sldId id="311" r:id="rId2"/>
    <p:sldId id="257" r:id="rId3"/>
    <p:sldId id="312" r:id="rId4"/>
    <p:sldId id="310" r:id="rId5"/>
    <p:sldId id="256" r:id="rId6"/>
    <p:sldId id="258" r:id="rId7"/>
    <p:sldId id="259" r:id="rId8"/>
    <p:sldId id="260" r:id="rId9"/>
    <p:sldId id="261" r:id="rId10"/>
    <p:sldId id="264" r:id="rId11"/>
    <p:sldId id="265" r:id="rId12"/>
    <p:sldId id="266" r:id="rId13"/>
    <p:sldId id="267" r:id="rId14"/>
    <p:sldId id="268" r:id="rId15"/>
    <p:sldId id="269" r:id="rId16"/>
    <p:sldId id="270" r:id="rId17"/>
    <p:sldId id="272" r:id="rId18"/>
    <p:sldId id="273" r:id="rId19"/>
    <p:sldId id="274" r:id="rId20"/>
    <p:sldId id="275" r:id="rId21"/>
    <p:sldId id="276" r:id="rId22"/>
    <p:sldId id="30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309" r:id="rId36"/>
    <p:sldId id="308" r:id="rId37"/>
    <p:sldId id="291" r:id="rId38"/>
    <p:sldId id="292" r:id="rId39"/>
    <p:sldId id="293" r:id="rId40"/>
    <p:sldId id="294" r:id="rId41"/>
    <p:sldId id="307" r:id="rId42"/>
    <p:sldId id="295" r:id="rId43"/>
    <p:sldId id="296" r:id="rId44"/>
    <p:sldId id="297" r:id="rId45"/>
    <p:sldId id="298" r:id="rId46"/>
    <p:sldId id="299" r:id="rId47"/>
    <p:sldId id="300" r:id="rId48"/>
    <p:sldId id="303" r:id="rId49"/>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5800" b="0" i="0" u="none" strike="noStrike" cap="none" spc="0" normalizeH="0" baseline="0">
        <a:ln>
          <a:noFill/>
        </a:ln>
        <a:solidFill>
          <a:srgbClr val="000000"/>
        </a:solidFill>
        <a:effectLst/>
        <a:uFillTx/>
        <a:latin typeface="Gill Sans"/>
        <a:ea typeface="Gill Sans"/>
        <a:cs typeface="Gill Sans"/>
        <a:sym typeface="Gill Sans"/>
      </a:defRPr>
    </a:lvl1pPr>
    <a:lvl2pPr marL="0" marR="0" indent="342900" algn="ctr" defTabSz="584200" rtl="0" fontAlgn="auto" latinLnBrk="0" hangingPunct="0">
      <a:lnSpc>
        <a:spcPct val="100000"/>
      </a:lnSpc>
      <a:spcBef>
        <a:spcPts val="0"/>
      </a:spcBef>
      <a:spcAft>
        <a:spcPts val="0"/>
      </a:spcAft>
      <a:buClrTx/>
      <a:buSzTx/>
      <a:buFontTx/>
      <a:buNone/>
      <a:tabLst/>
      <a:defRPr kumimoji="0" sz="5800" b="0" i="0" u="none" strike="noStrike" cap="none" spc="0" normalizeH="0" baseline="0">
        <a:ln>
          <a:noFill/>
        </a:ln>
        <a:solidFill>
          <a:srgbClr val="000000"/>
        </a:solidFill>
        <a:effectLst/>
        <a:uFillTx/>
        <a:latin typeface="Gill Sans"/>
        <a:ea typeface="Gill Sans"/>
        <a:cs typeface="Gill Sans"/>
        <a:sym typeface="Gill Sans"/>
      </a:defRPr>
    </a:lvl2pPr>
    <a:lvl3pPr marL="0" marR="0" indent="685800" algn="ctr" defTabSz="584200" rtl="0" fontAlgn="auto" latinLnBrk="0" hangingPunct="0">
      <a:lnSpc>
        <a:spcPct val="100000"/>
      </a:lnSpc>
      <a:spcBef>
        <a:spcPts val="0"/>
      </a:spcBef>
      <a:spcAft>
        <a:spcPts val="0"/>
      </a:spcAft>
      <a:buClrTx/>
      <a:buSzTx/>
      <a:buFontTx/>
      <a:buNone/>
      <a:tabLst/>
      <a:defRPr kumimoji="0" sz="5800" b="0" i="0" u="none" strike="noStrike" cap="none" spc="0" normalizeH="0" baseline="0">
        <a:ln>
          <a:noFill/>
        </a:ln>
        <a:solidFill>
          <a:srgbClr val="000000"/>
        </a:solidFill>
        <a:effectLst/>
        <a:uFillTx/>
        <a:latin typeface="Gill Sans"/>
        <a:ea typeface="Gill Sans"/>
        <a:cs typeface="Gill Sans"/>
        <a:sym typeface="Gill Sans"/>
      </a:defRPr>
    </a:lvl3pPr>
    <a:lvl4pPr marL="0" marR="0" indent="1028700" algn="ctr" defTabSz="584200" rtl="0" fontAlgn="auto" latinLnBrk="0" hangingPunct="0">
      <a:lnSpc>
        <a:spcPct val="100000"/>
      </a:lnSpc>
      <a:spcBef>
        <a:spcPts val="0"/>
      </a:spcBef>
      <a:spcAft>
        <a:spcPts val="0"/>
      </a:spcAft>
      <a:buClrTx/>
      <a:buSzTx/>
      <a:buFontTx/>
      <a:buNone/>
      <a:tabLst/>
      <a:defRPr kumimoji="0" sz="5800" b="0" i="0" u="none" strike="noStrike" cap="none" spc="0" normalizeH="0" baseline="0">
        <a:ln>
          <a:noFill/>
        </a:ln>
        <a:solidFill>
          <a:srgbClr val="000000"/>
        </a:solidFill>
        <a:effectLst/>
        <a:uFillTx/>
        <a:latin typeface="Gill Sans"/>
        <a:ea typeface="Gill Sans"/>
        <a:cs typeface="Gill Sans"/>
        <a:sym typeface="Gill Sans"/>
      </a:defRPr>
    </a:lvl4pPr>
    <a:lvl5pPr marL="0" marR="0" indent="1371600" algn="ctr" defTabSz="584200" rtl="0" fontAlgn="auto" latinLnBrk="0" hangingPunct="0">
      <a:lnSpc>
        <a:spcPct val="100000"/>
      </a:lnSpc>
      <a:spcBef>
        <a:spcPts val="0"/>
      </a:spcBef>
      <a:spcAft>
        <a:spcPts val="0"/>
      </a:spcAft>
      <a:buClrTx/>
      <a:buSzTx/>
      <a:buFontTx/>
      <a:buNone/>
      <a:tabLst/>
      <a:defRPr kumimoji="0" sz="5800" b="0" i="0" u="none" strike="noStrike" cap="none" spc="0" normalizeH="0" baseline="0">
        <a:ln>
          <a:noFill/>
        </a:ln>
        <a:solidFill>
          <a:srgbClr val="000000"/>
        </a:solidFill>
        <a:effectLst/>
        <a:uFillTx/>
        <a:latin typeface="Gill Sans"/>
        <a:ea typeface="Gill Sans"/>
        <a:cs typeface="Gill Sans"/>
        <a:sym typeface="Gill Sans"/>
      </a:defRPr>
    </a:lvl5pPr>
    <a:lvl6pPr marL="0" marR="0" indent="1714500" algn="ctr" defTabSz="584200" rtl="0" fontAlgn="auto" latinLnBrk="0" hangingPunct="0">
      <a:lnSpc>
        <a:spcPct val="100000"/>
      </a:lnSpc>
      <a:spcBef>
        <a:spcPts val="0"/>
      </a:spcBef>
      <a:spcAft>
        <a:spcPts val="0"/>
      </a:spcAft>
      <a:buClrTx/>
      <a:buSzTx/>
      <a:buFontTx/>
      <a:buNone/>
      <a:tabLst/>
      <a:defRPr kumimoji="0" sz="5800" b="0" i="0" u="none" strike="noStrike" cap="none" spc="0" normalizeH="0" baseline="0">
        <a:ln>
          <a:noFill/>
        </a:ln>
        <a:solidFill>
          <a:srgbClr val="000000"/>
        </a:solidFill>
        <a:effectLst/>
        <a:uFillTx/>
        <a:latin typeface="Gill Sans"/>
        <a:ea typeface="Gill Sans"/>
        <a:cs typeface="Gill Sans"/>
        <a:sym typeface="Gill Sans"/>
      </a:defRPr>
    </a:lvl6pPr>
    <a:lvl7pPr marL="0" marR="0" indent="2057400" algn="ctr" defTabSz="584200" rtl="0" fontAlgn="auto" latinLnBrk="0" hangingPunct="0">
      <a:lnSpc>
        <a:spcPct val="100000"/>
      </a:lnSpc>
      <a:spcBef>
        <a:spcPts val="0"/>
      </a:spcBef>
      <a:spcAft>
        <a:spcPts val="0"/>
      </a:spcAft>
      <a:buClrTx/>
      <a:buSzTx/>
      <a:buFontTx/>
      <a:buNone/>
      <a:tabLst/>
      <a:defRPr kumimoji="0" sz="5800" b="0" i="0" u="none" strike="noStrike" cap="none" spc="0" normalizeH="0" baseline="0">
        <a:ln>
          <a:noFill/>
        </a:ln>
        <a:solidFill>
          <a:srgbClr val="000000"/>
        </a:solidFill>
        <a:effectLst/>
        <a:uFillTx/>
        <a:latin typeface="Gill Sans"/>
        <a:ea typeface="Gill Sans"/>
        <a:cs typeface="Gill Sans"/>
        <a:sym typeface="Gill Sans"/>
      </a:defRPr>
    </a:lvl7pPr>
    <a:lvl8pPr marL="0" marR="0" indent="2400300" algn="ctr" defTabSz="584200" rtl="0" fontAlgn="auto" latinLnBrk="0" hangingPunct="0">
      <a:lnSpc>
        <a:spcPct val="100000"/>
      </a:lnSpc>
      <a:spcBef>
        <a:spcPts val="0"/>
      </a:spcBef>
      <a:spcAft>
        <a:spcPts val="0"/>
      </a:spcAft>
      <a:buClrTx/>
      <a:buSzTx/>
      <a:buFontTx/>
      <a:buNone/>
      <a:tabLst/>
      <a:defRPr kumimoji="0" sz="5800" b="0" i="0" u="none" strike="noStrike" cap="none" spc="0" normalizeH="0" baseline="0">
        <a:ln>
          <a:noFill/>
        </a:ln>
        <a:solidFill>
          <a:srgbClr val="000000"/>
        </a:solidFill>
        <a:effectLst/>
        <a:uFillTx/>
        <a:latin typeface="Gill Sans"/>
        <a:ea typeface="Gill Sans"/>
        <a:cs typeface="Gill Sans"/>
        <a:sym typeface="Gill Sans"/>
      </a:defRPr>
    </a:lvl8pPr>
    <a:lvl9pPr marL="0" marR="0" indent="2743200" algn="ctr" defTabSz="584200" rtl="0" fontAlgn="auto" latinLnBrk="0" hangingPunct="0">
      <a:lnSpc>
        <a:spcPct val="100000"/>
      </a:lnSpc>
      <a:spcBef>
        <a:spcPts val="0"/>
      </a:spcBef>
      <a:spcAft>
        <a:spcPts val="0"/>
      </a:spcAft>
      <a:buClrTx/>
      <a:buSzTx/>
      <a:buFontTx/>
      <a:buNone/>
      <a:tabLst/>
      <a:defRPr kumimoji="0" sz="5800" b="0" i="0" u="none" strike="noStrike" cap="none" spc="0" normalizeH="0" baseline="0">
        <a:ln>
          <a:noFill/>
        </a:ln>
        <a:solidFill>
          <a:srgbClr val="000000"/>
        </a:solidFill>
        <a:effectLst/>
        <a:uFillTx/>
        <a:latin typeface="Gill Sans"/>
        <a:ea typeface="Gill Sans"/>
        <a:cs typeface="Gill Sans"/>
        <a:sym typeface="Gill San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8F44A2F1-9E1F-4B54-A3A2-5F16C0AD49E2}" styleName="">
    <a:tblBg/>
    <a:wholeTbl>
      <a:tcTxStyle b="off" i="off">
        <a:font>
          <a:latin typeface="Gill Sans"/>
          <a:ea typeface="Gill Sans"/>
          <a:cs typeface="Gill Sans"/>
        </a:font>
        <a:srgbClr val="000000"/>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wholeTbl>
    <a:band2H>
      <a:tcTxStyle/>
      <a:tcStyle>
        <a:tcBdr/>
        <a:fill>
          <a:solidFill>
            <a:srgbClr val="C5C7C9">
              <a:alpha val="30000"/>
            </a:srgbClr>
          </a:solidFill>
        </a:fill>
      </a:tcStyle>
    </a:band2H>
    <a:firstCol>
      <a:tcTxStyle b="off" i="off">
        <a:font>
          <a:latin typeface="Gill Sans"/>
          <a:ea typeface="Gill Sans"/>
          <a:cs typeface="Gill Sans"/>
        </a:font>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firstCol>
    <a:lastRow>
      <a:tcTxStyle b="off" i="off">
        <a:font>
          <a:latin typeface="Gill Sans"/>
          <a:ea typeface="Gill Sans"/>
          <a:cs typeface="Gill Sans"/>
        </a:font>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lastRow>
    <a:firstRow>
      <a:tcTxStyle b="off" i="off">
        <a:font>
          <a:latin typeface="Gill Sans"/>
          <a:ea typeface="Gill Sans"/>
          <a:cs typeface="Gill Sans"/>
        </a:font>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firstRow>
  </a:tblStyle>
  <a:tblStyle styleId="{D51ADE6A-740E-44AE-83CC-AE7238B6C88D}" styleName="">
    <a:tblBg/>
    <a:wholeTbl>
      <a:tcTxStyle b="off" i="off">
        <a:fontRef idx="minor">
          <a:srgbClr val="000000"/>
        </a:fontRef>
        <a:srgbClr val="000000"/>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wholeTbl>
    <a:band2H>
      <a:tcTxStyle/>
      <a:tcStyle>
        <a:tcBdr/>
        <a:fill>
          <a:solidFill>
            <a:srgbClr val="EFF1F3"/>
          </a:solidFill>
        </a:fill>
      </a:tcStyle>
    </a:band2H>
    <a:firstCol>
      <a:tcTxStyle b="off" i="off">
        <a:font>
          <a:latin typeface="Gill Sans"/>
          <a:ea typeface="Gill Sans"/>
          <a:cs typeface="Gill Sans"/>
        </a:font>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solidFill>
            <a:srgbClr val="929292">
              <a:alpha val="50000"/>
            </a:srgbClr>
          </a:solidFill>
        </a:fill>
      </a:tcStyle>
    </a:firstCol>
    <a:lastRow>
      <a:tcTxStyle b="off" i="off">
        <a:font>
          <a:latin typeface="Gill Sans"/>
          <a:ea typeface="Gill Sans"/>
          <a:cs typeface="Gill Sans"/>
        </a:font>
        <a:srgbClr val="FFFFFF"/>
      </a:tcTxStyle>
      <a:tcStyle>
        <a:tcBdr>
          <a:left>
            <a:ln w="25400" cap="flat">
              <a:solidFill>
                <a:srgbClr val="FFFFFF"/>
              </a:solidFill>
              <a:prstDash val="solid"/>
              <a:miter lim="400000"/>
            </a:ln>
          </a:left>
          <a:right>
            <a:ln w="25400" cap="flat">
              <a:solidFill>
                <a:srgbClr val="FFFFFF"/>
              </a:solidFill>
              <a:prstDash val="solid"/>
              <a:miter lim="400000"/>
            </a:ln>
          </a:right>
          <a:top>
            <a:ln w="25400" cap="flat">
              <a:solidFill>
                <a:srgbClr val="FFFFFF"/>
              </a:solidFill>
              <a:prstDash val="solid"/>
              <a:miter lim="400000"/>
            </a:ln>
          </a:top>
          <a:bottom>
            <a:ln w="25400" cap="flat">
              <a:solidFill>
                <a:srgbClr val="FFFFFF"/>
              </a:solidFill>
              <a:prstDash val="solid"/>
              <a:miter lim="400000"/>
            </a:ln>
          </a:bottom>
          <a:insideH>
            <a:ln w="25400" cap="flat">
              <a:solidFill>
                <a:srgbClr val="FFFFFF"/>
              </a:solidFill>
              <a:prstDash val="solid"/>
              <a:miter lim="400000"/>
            </a:ln>
          </a:insideH>
          <a:insideV>
            <a:ln w="25400" cap="flat">
              <a:solidFill>
                <a:srgbClr val="FFFFFF"/>
              </a:solidFill>
              <a:prstDash val="solid"/>
              <a:miter lim="400000"/>
            </a:ln>
          </a:insideV>
        </a:tcBdr>
        <a:fill>
          <a:solidFill>
            <a:srgbClr val="929292">
              <a:alpha val="50000"/>
            </a:srgbClr>
          </a:solidFill>
        </a:fill>
      </a:tcStyle>
    </a:lastRow>
    <a:firstRow>
      <a:tcTxStyle b="off" i="off">
        <a:fontRef idx="minor">
          <a:srgbClr val="000000"/>
        </a:fontRef>
        <a:srgbClr val="000000"/>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solidFill>
            <a:srgbClr val="929292">
              <a:alpha val="50000"/>
            </a:srgbClr>
          </a:solidFill>
        </a:fill>
      </a:tcStyle>
    </a:firstRow>
  </a:tblStyle>
  <a:tblStyle styleId="{EEE7283C-3CF3-47DC-8721-378D4A62B228}" styleName="">
    <a:tblBg/>
    <a:wholeTbl>
      <a:tcTxStyle>
        <a:font>
          <a:latin typeface="Helvetica Light"/>
          <a:ea typeface="Helvetica Light"/>
          <a:cs typeface="Helvetica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a:tcStyle>
        <a:tcBdr/>
        <a:fill>
          <a:solidFill>
            <a:srgbClr val="C3C2C2"/>
          </a:solidFill>
        </a:fill>
      </a:tcStyle>
    </a:band2H>
    <a:firstCol>
      <a:tcTxStyle b="on">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a:font>
          <a:latin typeface="Helvetica Light"/>
          <a:ea typeface="Helvetica Light"/>
          <a:cs typeface="Helvetica Light"/>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a:font>
          <a:latin typeface="Helvetica Light"/>
          <a:ea typeface="Helvetica Light"/>
          <a:cs typeface="Helvetica Light"/>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a:font>
          <a:latin typeface="Helvetica Light"/>
          <a:ea typeface="Helvetica Light"/>
          <a:cs typeface="Helvetica Light"/>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4C3C2611-4C71-4FC5-86AE-919BDF0F9419}" styleName="">
    <a:tblBg/>
    <a:wholeTbl>
      <a:tcTxStyle>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0" d="100"/>
          <a:sy n="60" d="100"/>
        </p:scale>
        <p:origin x="156"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91" name="Shape 191"/>
          <p:cNvSpPr>
            <a:spLocks noGrp="1" noRot="1" noChangeAspect="1"/>
          </p:cNvSpPr>
          <p:nvPr>
            <p:ph type="sldImg"/>
          </p:nvPr>
        </p:nvSpPr>
        <p:spPr>
          <a:xfrm>
            <a:off x="1143000" y="685800"/>
            <a:ext cx="4572000" cy="3429000"/>
          </a:xfrm>
          <a:prstGeom prst="rect">
            <a:avLst/>
          </a:prstGeom>
        </p:spPr>
        <p:txBody>
          <a:bodyPr/>
          <a:lstStyle/>
          <a:p>
            <a:endParaRPr/>
          </a:p>
        </p:txBody>
      </p:sp>
      <p:sp>
        <p:nvSpPr>
          <p:cNvPr id="192" name="Shape 192"/>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584200" latinLnBrk="0">
      <a:defRPr sz="3000">
        <a:latin typeface="Lucida Grande"/>
        <a:ea typeface="Lucida Grande"/>
        <a:cs typeface="Lucida Grande"/>
        <a:sym typeface="Lucida Grande"/>
      </a:defRPr>
    </a:lvl1pPr>
    <a:lvl2pPr indent="228600" defTabSz="584200" latinLnBrk="0">
      <a:defRPr sz="3000">
        <a:latin typeface="Lucida Grande"/>
        <a:ea typeface="Lucida Grande"/>
        <a:cs typeface="Lucida Grande"/>
        <a:sym typeface="Lucida Grande"/>
      </a:defRPr>
    </a:lvl2pPr>
    <a:lvl3pPr indent="457200" defTabSz="584200" latinLnBrk="0">
      <a:defRPr sz="3000">
        <a:latin typeface="Lucida Grande"/>
        <a:ea typeface="Lucida Grande"/>
        <a:cs typeface="Lucida Grande"/>
        <a:sym typeface="Lucida Grande"/>
      </a:defRPr>
    </a:lvl3pPr>
    <a:lvl4pPr indent="685800" defTabSz="584200" latinLnBrk="0">
      <a:defRPr sz="3000">
        <a:latin typeface="Lucida Grande"/>
        <a:ea typeface="Lucida Grande"/>
        <a:cs typeface="Lucida Grande"/>
        <a:sym typeface="Lucida Grande"/>
      </a:defRPr>
    </a:lvl4pPr>
    <a:lvl5pPr indent="914400" defTabSz="584200" latinLnBrk="0">
      <a:defRPr sz="3000">
        <a:latin typeface="Lucida Grande"/>
        <a:ea typeface="Lucida Grande"/>
        <a:cs typeface="Lucida Grande"/>
        <a:sym typeface="Lucida Grande"/>
      </a:defRPr>
    </a:lvl5pPr>
    <a:lvl6pPr indent="1143000" defTabSz="584200" latinLnBrk="0">
      <a:defRPr sz="3000">
        <a:latin typeface="Lucida Grande"/>
        <a:ea typeface="Lucida Grande"/>
        <a:cs typeface="Lucida Grande"/>
        <a:sym typeface="Lucida Grande"/>
      </a:defRPr>
    </a:lvl6pPr>
    <a:lvl7pPr indent="1371600" defTabSz="584200" latinLnBrk="0">
      <a:defRPr sz="3000">
        <a:latin typeface="Lucida Grande"/>
        <a:ea typeface="Lucida Grande"/>
        <a:cs typeface="Lucida Grande"/>
        <a:sym typeface="Lucida Grande"/>
      </a:defRPr>
    </a:lvl7pPr>
    <a:lvl8pPr indent="1600200" defTabSz="584200" latinLnBrk="0">
      <a:defRPr sz="3000">
        <a:latin typeface="Lucida Grande"/>
        <a:ea typeface="Lucida Grande"/>
        <a:cs typeface="Lucida Grande"/>
        <a:sym typeface="Lucida Grande"/>
      </a:defRPr>
    </a:lvl8pPr>
    <a:lvl9pPr indent="1828800" defTabSz="584200" latinLnBrk="0">
      <a:defRPr sz="3000">
        <a:latin typeface="Lucida Grande"/>
        <a:ea typeface="Lucida Grande"/>
        <a:cs typeface="Lucida Grande"/>
        <a:sym typeface="Lucida Grand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Shape 97"/>
          <p:cNvSpPr>
            <a:spLocks noGrp="1" noRot="1" noChangeAspect="1"/>
          </p:cNvSpPr>
          <p:nvPr>
            <p:ph type="sldImg"/>
          </p:nvPr>
        </p:nvSpPr>
        <p:spPr>
          <a:xfrm>
            <a:off x="381000" y="685800"/>
            <a:ext cx="6096000" cy="3429000"/>
          </a:xfrm>
          <a:prstGeom prst="rect">
            <a:avLst/>
          </a:prstGeom>
        </p:spPr>
        <p:txBody>
          <a:bodyPr/>
          <a:lstStyle/>
          <a:p>
            <a:endParaRPr/>
          </a:p>
        </p:txBody>
      </p:sp>
      <p:sp>
        <p:nvSpPr>
          <p:cNvPr id="98" name="Shape 98"/>
          <p:cNvSpPr>
            <a:spLocks noGrp="1"/>
          </p:cNvSpPr>
          <p:nvPr>
            <p:ph type="body" sz="quarter" idx="1"/>
          </p:nvPr>
        </p:nvSpPr>
        <p:spPr>
          <a:prstGeom prst="rect">
            <a:avLst/>
          </a:prstGeom>
        </p:spPr>
        <p:txBody>
          <a:bodyPr/>
          <a:lstStyle>
            <a:lvl1pPr>
              <a:defRPr sz="1600">
                <a:latin typeface="Source Sans Pro"/>
                <a:ea typeface="Source Sans Pro"/>
                <a:cs typeface="Source Sans Pro"/>
                <a:sym typeface="Source Sans Pro"/>
              </a:defRPr>
            </a:lvl1pPr>
          </a:lstStyle>
          <a:p>
            <a:r>
              <a:t>* introduce yourself</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3" name="Shape 393"/>
          <p:cNvSpPr>
            <a:spLocks noGrp="1" noRot="1" noChangeAspect="1"/>
          </p:cNvSpPr>
          <p:nvPr>
            <p:ph type="sldImg"/>
          </p:nvPr>
        </p:nvSpPr>
        <p:spPr>
          <a:xfrm>
            <a:off x="381000" y="685800"/>
            <a:ext cx="6096000" cy="3429000"/>
          </a:xfrm>
          <a:prstGeom prst="rect">
            <a:avLst/>
          </a:prstGeom>
        </p:spPr>
        <p:txBody>
          <a:bodyPr/>
          <a:lstStyle/>
          <a:p>
            <a:endParaRPr/>
          </a:p>
        </p:txBody>
      </p:sp>
      <p:sp>
        <p:nvSpPr>
          <p:cNvPr id="394" name="Shape 394"/>
          <p:cNvSpPr>
            <a:spLocks noGrp="1"/>
          </p:cNvSpPr>
          <p:nvPr>
            <p:ph type="body" sz="quarter" idx="1"/>
          </p:nvPr>
        </p:nvSpPr>
        <p:spPr>
          <a:prstGeom prst="rect">
            <a:avLst/>
          </a:prstGeom>
        </p:spPr>
        <p:txBody>
          <a:bodyPr/>
          <a:lstStyle/>
          <a:p>
            <a:r>
              <a:t>A learner persona is a detailed profile of a representative, but perhaps imaginary student. </a:t>
            </a:r>
          </a:p>
          <a:p>
            <a:endParaRPr/>
          </a:p>
          <a:p>
            <a:r>
              <a:t>The technique borrowed from UI designers.</a:t>
            </a:r>
          </a:p>
          <a:p>
            <a:r>
              <a:t>Lesson design is all about putting yourself in your learner's shoes, and this is a helpful way to do that. It is all you will have to go on until you can start to get student/day of class feedback.</a:t>
            </a:r>
            <a:br/>
            <a:br/>
            <a:r>
              <a:t>A good learner persona should consist of five parts. </a:t>
            </a:r>
          </a:p>
          <a:p>
            <a:endParaRPr/>
          </a:p>
          <a:p>
            <a:r>
              <a:t>Here's an example persona written by Greg:</a:t>
            </a:r>
            <a:br/>
            <a:br/>
            <a:r>
              <a:t>"Jean is a professor of Computer Science whose research area is operating systems. She has been teaching undergraduate classes for six years, and increasingly believes there has to be a better way. The only training available through her university's teaching and learning center relates to posting assignments and grades in the learning management system, so she wants to find out what else she ought to be asking for."</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4" name="Shape 404"/>
          <p:cNvSpPr>
            <a:spLocks noGrp="1" noRot="1" noChangeAspect="1"/>
          </p:cNvSpPr>
          <p:nvPr>
            <p:ph type="sldImg"/>
          </p:nvPr>
        </p:nvSpPr>
        <p:spPr>
          <a:xfrm>
            <a:off x="381000" y="685800"/>
            <a:ext cx="6096000" cy="3429000"/>
          </a:xfrm>
          <a:prstGeom prst="rect">
            <a:avLst/>
          </a:prstGeom>
        </p:spPr>
        <p:txBody>
          <a:bodyPr/>
          <a:lstStyle/>
          <a:p>
            <a:endParaRPr/>
          </a:p>
        </p:txBody>
      </p:sp>
      <p:sp>
        <p:nvSpPr>
          <p:cNvPr id="405" name="Shape 405"/>
          <p:cNvSpPr>
            <a:spLocks noGrp="1"/>
          </p:cNvSpPr>
          <p:nvPr>
            <p:ph type="body" sz="quarter" idx="1"/>
          </p:nvPr>
        </p:nvSpPr>
        <p:spPr>
          <a:prstGeom prst="rect">
            <a:avLst/>
          </a:prstGeom>
        </p:spPr>
        <p:txBody>
          <a:bodyPr/>
          <a:lstStyle/>
          <a:p>
            <a:r>
              <a:t>A technique borrowed from UI designers.</a:t>
            </a:r>
          </a:p>
          <a:p>
            <a:r>
              <a:t>Lesson design is all about putting yourself in your learner's shoes, and this is a helpful way to do that. It is all you will have to go on until you can start to get student/day of class feedback.</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5" name="Shape 425"/>
          <p:cNvSpPr>
            <a:spLocks noGrp="1" noRot="1" noChangeAspect="1"/>
          </p:cNvSpPr>
          <p:nvPr>
            <p:ph type="sldImg"/>
          </p:nvPr>
        </p:nvSpPr>
        <p:spPr>
          <a:xfrm>
            <a:off x="381000" y="685800"/>
            <a:ext cx="6096000" cy="3429000"/>
          </a:xfrm>
          <a:prstGeom prst="rect">
            <a:avLst/>
          </a:prstGeom>
        </p:spPr>
        <p:txBody>
          <a:bodyPr/>
          <a:lstStyle/>
          <a:p>
            <a:endParaRPr/>
          </a:p>
        </p:txBody>
      </p:sp>
      <p:sp>
        <p:nvSpPr>
          <p:cNvPr id="426" name="Shape 426"/>
          <p:cNvSpPr>
            <a:spLocks noGrp="1"/>
          </p:cNvSpPr>
          <p:nvPr>
            <p:ph type="body" sz="quarter" idx="1"/>
          </p:nvPr>
        </p:nvSpPr>
        <p:spPr>
          <a:prstGeom prst="rect">
            <a:avLst/>
          </a:prstGeom>
        </p:spPr>
        <p:txBody>
          <a:bodyPr/>
          <a:lstStyle/>
          <a:p>
            <a:r>
              <a:t>A learner persona is a detailed profile of a representative, but perhaps imaginary student. </a:t>
            </a:r>
          </a:p>
          <a:p>
            <a:endParaRPr/>
          </a:p>
          <a:p>
            <a:r>
              <a:t>The technique borrowed from UI designers.</a:t>
            </a:r>
          </a:p>
          <a:p>
            <a:r>
              <a:t>Lesson design is all about putting yourself in your learner's shoes, and this is a helpful way to do that. It is all you will have to go on until you can start to get student/day of class feedback.</a:t>
            </a:r>
            <a:br/>
            <a:br/>
            <a:r>
              <a:t>A good learner persona should consist of five parts. </a:t>
            </a:r>
          </a:p>
          <a:p>
            <a:endParaRPr/>
          </a:p>
          <a:p>
            <a:r>
              <a:t>Here's an example persona written by Greg:</a:t>
            </a:r>
            <a:br/>
            <a:br/>
            <a:r>
              <a:t>"Jean is a professor of Computer Science whose research area is operating systems. She has been teaching undergraduate classes for six years, and increasingly believes there has to be a better way. The only training available through her university's teaching and learning center relates to posting assignments and grades in the learning management system, so she wants to find out what else she ought to be asking for."</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4" name="Shape 444"/>
          <p:cNvSpPr>
            <a:spLocks noGrp="1" noRot="1" noChangeAspect="1"/>
          </p:cNvSpPr>
          <p:nvPr>
            <p:ph type="sldImg"/>
          </p:nvPr>
        </p:nvSpPr>
        <p:spPr>
          <a:xfrm>
            <a:off x="381000" y="685800"/>
            <a:ext cx="6096000" cy="3429000"/>
          </a:xfrm>
          <a:prstGeom prst="rect">
            <a:avLst/>
          </a:prstGeom>
        </p:spPr>
        <p:txBody>
          <a:bodyPr/>
          <a:lstStyle/>
          <a:p>
            <a:endParaRPr/>
          </a:p>
        </p:txBody>
      </p:sp>
      <p:sp>
        <p:nvSpPr>
          <p:cNvPr id="445" name="Shape 445"/>
          <p:cNvSpPr>
            <a:spLocks noGrp="1"/>
          </p:cNvSpPr>
          <p:nvPr>
            <p:ph type="body" sz="quarter" idx="1"/>
          </p:nvPr>
        </p:nvSpPr>
        <p:spPr>
          <a:prstGeom prst="rect">
            <a:avLst/>
          </a:prstGeom>
        </p:spPr>
        <p:txBody>
          <a:bodyPr/>
          <a:lstStyle/>
          <a:p>
            <a:r>
              <a:t>A learner persona is a detailed profile of a representative, but perhaps imaginary student. </a:t>
            </a:r>
          </a:p>
          <a:p>
            <a:endParaRPr/>
          </a:p>
          <a:p>
            <a:r>
              <a:t>The technique borrowed from UI designers.</a:t>
            </a:r>
          </a:p>
          <a:p>
            <a:r>
              <a:t>Lesson design is all about putting yourself in your learner's shoes, and this is a helpful way to do that. It is all you will have to go on until you can start to get student/day of class feedback.</a:t>
            </a:r>
            <a:br/>
            <a:br/>
            <a:r>
              <a:t>A good learner persona should consist of five parts. </a:t>
            </a:r>
          </a:p>
          <a:p>
            <a:endParaRPr/>
          </a:p>
          <a:p>
            <a:r>
              <a:t>Here's an example persona written by Greg:</a:t>
            </a:r>
            <a:br/>
            <a:br/>
            <a:r>
              <a:t>"Jean is a professor of Computer Science whose research area is operating systems. She has been teaching undergraduate classes for six years, and increasingly believes there has to be a better way. The only training available through her university's teaching and learning center relates to posting assignments and grades in the learning management system, so she wants to find out what else she ought to be asking for."</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9" name="Shape 459"/>
          <p:cNvSpPr>
            <a:spLocks noGrp="1" noRot="1" noChangeAspect="1"/>
          </p:cNvSpPr>
          <p:nvPr>
            <p:ph type="sldImg"/>
          </p:nvPr>
        </p:nvSpPr>
        <p:spPr>
          <a:xfrm>
            <a:off x="381000" y="685800"/>
            <a:ext cx="6096000" cy="3429000"/>
          </a:xfrm>
          <a:prstGeom prst="rect">
            <a:avLst/>
          </a:prstGeom>
        </p:spPr>
        <p:txBody>
          <a:bodyPr/>
          <a:lstStyle/>
          <a:p>
            <a:endParaRPr/>
          </a:p>
        </p:txBody>
      </p:sp>
      <p:sp>
        <p:nvSpPr>
          <p:cNvPr id="460" name="Shape 460"/>
          <p:cNvSpPr>
            <a:spLocks noGrp="1"/>
          </p:cNvSpPr>
          <p:nvPr>
            <p:ph type="body" sz="quarter" idx="1"/>
          </p:nvPr>
        </p:nvSpPr>
        <p:spPr>
          <a:prstGeom prst="rect">
            <a:avLst/>
          </a:prstGeom>
        </p:spPr>
        <p:txBody>
          <a:bodyPr/>
          <a:lstStyle/>
          <a:p>
            <a:r>
              <a:t>A learner persona is a detailed profile of a representative, but perhaps imaginary student. </a:t>
            </a:r>
          </a:p>
          <a:p>
            <a:endParaRPr/>
          </a:p>
          <a:p>
            <a:r>
              <a:t>The technique borrowed from UI designers.</a:t>
            </a:r>
          </a:p>
          <a:p>
            <a:r>
              <a:t>Lesson design is all about putting yourself in your learner's shoes, and this is a helpful way to do that. It is all you will have to go on until you can start to get student/day of class feedback.</a:t>
            </a:r>
            <a:br/>
            <a:br/>
            <a:r>
              <a:t>A good learner persona should consist of five parts. </a:t>
            </a:r>
          </a:p>
          <a:p>
            <a:endParaRPr/>
          </a:p>
          <a:p>
            <a:r>
              <a:t>Here's an example persona written by Greg:</a:t>
            </a:r>
            <a:br/>
            <a:br/>
            <a:r>
              <a:t>"Jean is a professor of Computer Science whose research area is operating systems. She has been teaching undergraduate classes for six years, and increasingly believes there has to be a better way. The only training available through her university's teaching and learning center relates to posting assignments and grades in the learning management system, so she wants to find out what else she ought to be asking for."</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4" name="Shape 474"/>
          <p:cNvSpPr>
            <a:spLocks noGrp="1" noRot="1" noChangeAspect="1"/>
          </p:cNvSpPr>
          <p:nvPr>
            <p:ph type="sldImg"/>
          </p:nvPr>
        </p:nvSpPr>
        <p:spPr>
          <a:xfrm>
            <a:off x="381000" y="685800"/>
            <a:ext cx="6096000" cy="3429000"/>
          </a:xfrm>
          <a:prstGeom prst="rect">
            <a:avLst/>
          </a:prstGeom>
        </p:spPr>
        <p:txBody>
          <a:bodyPr/>
          <a:lstStyle/>
          <a:p>
            <a:endParaRPr/>
          </a:p>
        </p:txBody>
      </p:sp>
      <p:sp>
        <p:nvSpPr>
          <p:cNvPr id="475" name="Shape 475"/>
          <p:cNvSpPr>
            <a:spLocks noGrp="1"/>
          </p:cNvSpPr>
          <p:nvPr>
            <p:ph type="body" sz="quarter" idx="1"/>
          </p:nvPr>
        </p:nvSpPr>
        <p:spPr>
          <a:prstGeom prst="rect">
            <a:avLst/>
          </a:prstGeom>
        </p:spPr>
        <p:txBody>
          <a:bodyPr/>
          <a:lstStyle/>
          <a:p>
            <a:r>
              <a:t>A learner persona is a detailed profile of a representative, but perhaps imaginary student. </a:t>
            </a:r>
          </a:p>
          <a:p>
            <a:endParaRPr/>
          </a:p>
          <a:p>
            <a:r>
              <a:t>The technique borrowed from UI designers.</a:t>
            </a:r>
          </a:p>
          <a:p>
            <a:r>
              <a:t>Lesson design is all about putting yourself in your learner's shoes, and this is a helpful way to do that. It is all you will have to go on until you can start to get student/day of class feedback.</a:t>
            </a:r>
            <a:br/>
            <a:br/>
            <a:r>
              <a:t>A good learner persona should consist of five parts. </a:t>
            </a:r>
          </a:p>
          <a:p>
            <a:endParaRPr/>
          </a:p>
          <a:p>
            <a:r>
              <a:t>Here's an example persona written by Greg:</a:t>
            </a:r>
            <a:br/>
            <a:br/>
            <a:r>
              <a:t>"Jean is a professor of Computer Science whose research area is operating systems. She has been teaching undergraduate classes for six years, and increasingly believes there has to be a better way. The only training available through her university's teaching and learning center relates to posting assignments and grades in the learning management system, so she wants to find out what else she ought to be asking for."</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9" name="Shape 489"/>
          <p:cNvSpPr>
            <a:spLocks noGrp="1" noRot="1" noChangeAspect="1"/>
          </p:cNvSpPr>
          <p:nvPr>
            <p:ph type="sldImg"/>
          </p:nvPr>
        </p:nvSpPr>
        <p:spPr>
          <a:xfrm>
            <a:off x="381000" y="685800"/>
            <a:ext cx="6096000" cy="3429000"/>
          </a:xfrm>
          <a:prstGeom prst="rect">
            <a:avLst/>
          </a:prstGeom>
        </p:spPr>
        <p:txBody>
          <a:bodyPr/>
          <a:lstStyle/>
          <a:p>
            <a:endParaRPr/>
          </a:p>
        </p:txBody>
      </p:sp>
      <p:sp>
        <p:nvSpPr>
          <p:cNvPr id="490" name="Shape 490"/>
          <p:cNvSpPr>
            <a:spLocks noGrp="1"/>
          </p:cNvSpPr>
          <p:nvPr>
            <p:ph type="body" sz="quarter" idx="1"/>
          </p:nvPr>
        </p:nvSpPr>
        <p:spPr>
          <a:prstGeom prst="rect">
            <a:avLst/>
          </a:prstGeom>
        </p:spPr>
        <p:txBody>
          <a:bodyPr/>
          <a:lstStyle/>
          <a:p>
            <a:r>
              <a:t>A learner persona is a detailed profile of a representative, but perhaps imaginary student. </a:t>
            </a:r>
          </a:p>
          <a:p>
            <a:endParaRPr/>
          </a:p>
          <a:p>
            <a:r>
              <a:t>The technique borrowed from UI designers.</a:t>
            </a:r>
          </a:p>
          <a:p>
            <a:r>
              <a:t>Lesson design is all about putting yourself in your learner's shoes, and this is a helpful way to do that. It is all you will have to go on until you can start to get student/day of class feedback.</a:t>
            </a:r>
            <a:br/>
            <a:br/>
            <a:r>
              <a:t>A good learner persona should consist of five parts. </a:t>
            </a:r>
          </a:p>
          <a:p>
            <a:endParaRPr/>
          </a:p>
          <a:p>
            <a:r>
              <a:t>Here's an example persona written by Greg:</a:t>
            </a:r>
            <a:br/>
            <a:br/>
            <a:r>
              <a:t>"Jean is a professor of Computer Science whose research area is operating systems. She has been teaching undergraduate classes for six years, and increasingly believes there has to be a better way. The only training available through her university's teaching and learning center relates to posting assignments and grades in the learning management system, so she wants to find out what else she ought to be asking for."</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9" name="Shape 489"/>
          <p:cNvSpPr>
            <a:spLocks noGrp="1" noRot="1" noChangeAspect="1"/>
          </p:cNvSpPr>
          <p:nvPr>
            <p:ph type="sldImg"/>
          </p:nvPr>
        </p:nvSpPr>
        <p:spPr>
          <a:xfrm>
            <a:off x="381000" y="685800"/>
            <a:ext cx="6096000" cy="3429000"/>
          </a:xfrm>
          <a:prstGeom prst="rect">
            <a:avLst/>
          </a:prstGeom>
        </p:spPr>
        <p:txBody>
          <a:bodyPr/>
          <a:lstStyle/>
          <a:p>
            <a:endParaRPr/>
          </a:p>
        </p:txBody>
      </p:sp>
      <p:sp>
        <p:nvSpPr>
          <p:cNvPr id="490" name="Shape 490"/>
          <p:cNvSpPr>
            <a:spLocks noGrp="1"/>
          </p:cNvSpPr>
          <p:nvPr>
            <p:ph type="body" sz="quarter" idx="1"/>
          </p:nvPr>
        </p:nvSpPr>
        <p:spPr>
          <a:prstGeom prst="rect">
            <a:avLst/>
          </a:prstGeom>
        </p:spPr>
        <p:txBody>
          <a:bodyPr/>
          <a:lstStyle/>
          <a:p>
            <a:r>
              <a:t>A learner persona is a detailed profile of a representative, but perhaps imaginary student. </a:t>
            </a:r>
          </a:p>
          <a:p>
            <a:endParaRPr/>
          </a:p>
          <a:p>
            <a:r>
              <a:t>The technique borrowed from UI designers.</a:t>
            </a:r>
          </a:p>
          <a:p>
            <a:r>
              <a:t>Lesson design is all about putting yourself in your learner's shoes, and this is a helpful way to do that. It is all you will have to go on until you can start to get student/day of class feedback.</a:t>
            </a:r>
            <a:br/>
            <a:br/>
            <a:r>
              <a:t>A good learner persona should consist of five parts. </a:t>
            </a:r>
          </a:p>
          <a:p>
            <a:endParaRPr/>
          </a:p>
          <a:p>
            <a:r>
              <a:t>Here's an example persona written by Greg:</a:t>
            </a:r>
            <a:br/>
            <a:br/>
            <a:r>
              <a:t>"Jean is a professor of Computer Science whose research area is operating systems. She has been teaching undergraduate classes for six years, and increasingly believes there has to be a better way. The only training available through her university's teaching and learning center relates to posting assignments and grades in the learning management system, so she wants to find out what else she ought to be asking for."</a:t>
            </a:r>
          </a:p>
        </p:txBody>
      </p:sp>
    </p:spTree>
    <p:extLst>
      <p:ext uri="{BB962C8B-B14F-4D97-AF65-F5344CB8AC3E}">
        <p14:creationId xmlns:p14="http://schemas.microsoft.com/office/powerpoint/2010/main" val="24342370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4" name="Shape 504"/>
          <p:cNvSpPr>
            <a:spLocks noGrp="1" noRot="1" noChangeAspect="1"/>
          </p:cNvSpPr>
          <p:nvPr>
            <p:ph type="sldImg"/>
          </p:nvPr>
        </p:nvSpPr>
        <p:spPr>
          <a:xfrm>
            <a:off x="381000" y="685800"/>
            <a:ext cx="6096000" cy="3429000"/>
          </a:xfrm>
          <a:prstGeom prst="rect">
            <a:avLst/>
          </a:prstGeom>
        </p:spPr>
        <p:txBody>
          <a:bodyPr/>
          <a:lstStyle/>
          <a:p>
            <a:endParaRPr/>
          </a:p>
        </p:txBody>
      </p:sp>
      <p:sp>
        <p:nvSpPr>
          <p:cNvPr id="505" name="Shape 505"/>
          <p:cNvSpPr>
            <a:spLocks noGrp="1"/>
          </p:cNvSpPr>
          <p:nvPr>
            <p:ph type="body" sz="quarter" idx="1"/>
          </p:nvPr>
        </p:nvSpPr>
        <p:spPr>
          <a:prstGeom prst="rect">
            <a:avLst/>
          </a:prstGeom>
        </p:spPr>
        <p:txBody>
          <a:bodyPr/>
          <a:lstStyle/>
          <a:p>
            <a:r>
              <a:t>A learner persona is a detailed profile of a representative, but perhaps imaginary student. </a:t>
            </a:r>
          </a:p>
          <a:p>
            <a:endParaRPr/>
          </a:p>
          <a:p>
            <a:r>
              <a:t>The technique borrowed from UI designers.</a:t>
            </a:r>
          </a:p>
          <a:p>
            <a:r>
              <a:t>Lesson design is all about putting yourself in your learner's shoes, and this is a helpful way to do that. It is all you will have to go on until you can start to get student/day of class feedback.</a:t>
            </a:r>
            <a:br/>
            <a:br/>
            <a:r>
              <a:t>A good learner persona should consist of five parts. </a:t>
            </a:r>
          </a:p>
          <a:p>
            <a:endParaRPr/>
          </a:p>
          <a:p>
            <a:r>
              <a:t>Here's an example persona written by Greg:</a:t>
            </a:r>
            <a:br/>
            <a:br/>
            <a:r>
              <a:t>"Jean is a professor of Computer Science whose research area is operating systems. She has been teaching undergraduate classes for six years, and increasingly believes there has to be a better way. The only training available through her university's teaching and learning center relates to posting assignments and grades in the learning management system, so she wants to find out what else she ought to be asking for."</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 name="Shape 522"/>
          <p:cNvSpPr>
            <a:spLocks noGrp="1" noRot="1" noChangeAspect="1"/>
          </p:cNvSpPr>
          <p:nvPr>
            <p:ph type="sldImg"/>
          </p:nvPr>
        </p:nvSpPr>
        <p:spPr>
          <a:xfrm>
            <a:off x="381000" y="685800"/>
            <a:ext cx="6096000" cy="3429000"/>
          </a:xfrm>
          <a:prstGeom prst="rect">
            <a:avLst/>
          </a:prstGeom>
        </p:spPr>
        <p:txBody>
          <a:bodyPr/>
          <a:lstStyle/>
          <a:p>
            <a:endParaRPr/>
          </a:p>
        </p:txBody>
      </p:sp>
      <p:sp>
        <p:nvSpPr>
          <p:cNvPr id="523" name="Shape 523"/>
          <p:cNvSpPr>
            <a:spLocks noGrp="1"/>
          </p:cNvSpPr>
          <p:nvPr>
            <p:ph type="body" sz="quarter" idx="1"/>
          </p:nvPr>
        </p:nvSpPr>
        <p:spPr>
          <a:prstGeom prst="rect">
            <a:avLst/>
          </a:prstGeom>
        </p:spPr>
        <p:txBody>
          <a:bodyPr/>
          <a:lstStyle/>
          <a:p>
            <a:r>
              <a:t>A learner persona is a detailed profile of a representative, but perhaps imaginary student. </a:t>
            </a:r>
          </a:p>
          <a:p>
            <a:endParaRPr/>
          </a:p>
          <a:p>
            <a:r>
              <a:t>The technique borrowed from UI designers.</a:t>
            </a:r>
          </a:p>
          <a:p>
            <a:r>
              <a:t>Lesson design is all about putting yourself in your learner's shoes, and this is a helpful way to do that. It is all you will have to go on until you can start to get student/day of class feedback.</a:t>
            </a:r>
            <a:br/>
            <a:br/>
            <a:r>
              <a:t>A good learner persona should consist of five parts. </a:t>
            </a:r>
          </a:p>
          <a:p>
            <a:endParaRPr/>
          </a:p>
          <a:p>
            <a:r>
              <a:t>Here's an example persona written by Greg:</a:t>
            </a:r>
            <a:br/>
            <a:br/>
            <a:r>
              <a:t>"Jean is a professor of Computer Science whose research area is operating systems. She has been teaching undergraduate classes for six years, and increasingly believes there has to be a better way. The only training available through her university's teaching and learning center relates to posting assignments and grades in the learning management system, so she wants to find out what else she ought to be asking for."</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 name="Shape 202"/>
          <p:cNvSpPr>
            <a:spLocks noGrp="1" noRot="1" noChangeAspect="1"/>
          </p:cNvSpPr>
          <p:nvPr>
            <p:ph type="sldImg"/>
          </p:nvPr>
        </p:nvSpPr>
        <p:spPr>
          <a:xfrm>
            <a:off x="381000" y="685800"/>
            <a:ext cx="6096000" cy="3429000"/>
          </a:xfrm>
          <a:prstGeom prst="rect">
            <a:avLst/>
          </a:prstGeom>
        </p:spPr>
        <p:txBody>
          <a:bodyPr/>
          <a:lstStyle/>
          <a:p>
            <a:endParaRPr/>
          </a:p>
        </p:txBody>
      </p:sp>
      <p:sp>
        <p:nvSpPr>
          <p:cNvPr id="203" name="Shape 203"/>
          <p:cNvSpPr>
            <a:spLocks noGrp="1"/>
          </p:cNvSpPr>
          <p:nvPr>
            <p:ph type="body" sz="quarter" idx="1"/>
          </p:nvPr>
        </p:nvSpPr>
        <p:spPr>
          <a:prstGeom prst="rect">
            <a:avLst/>
          </a:prstGeom>
        </p:spPr>
        <p:txBody>
          <a:bodyPr/>
          <a:lstStyle>
            <a:lvl1pPr defTabSz="914400">
              <a:defRPr sz="2000">
                <a:latin typeface="+mn-lt"/>
                <a:ea typeface="+mn-ea"/>
                <a:cs typeface="+mn-cs"/>
                <a:sym typeface="Helvetica Neue"/>
              </a:defRPr>
            </a:lvl1pPr>
          </a:lstStyle>
          <a:p>
            <a:r>
              <a:t>By the end of this section, I hope to have you write a few different outlines that you can use for different length workshops</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3" name="Shape 553"/>
          <p:cNvSpPr>
            <a:spLocks noGrp="1" noRot="1" noChangeAspect="1"/>
          </p:cNvSpPr>
          <p:nvPr>
            <p:ph type="sldImg"/>
          </p:nvPr>
        </p:nvSpPr>
        <p:spPr>
          <a:xfrm>
            <a:off x="381000" y="685800"/>
            <a:ext cx="6096000" cy="3429000"/>
          </a:xfrm>
          <a:prstGeom prst="rect">
            <a:avLst/>
          </a:prstGeom>
        </p:spPr>
        <p:txBody>
          <a:bodyPr/>
          <a:lstStyle/>
          <a:p>
            <a:endParaRPr/>
          </a:p>
        </p:txBody>
      </p:sp>
      <p:sp>
        <p:nvSpPr>
          <p:cNvPr id="554" name="Shape 554"/>
          <p:cNvSpPr>
            <a:spLocks noGrp="1"/>
          </p:cNvSpPr>
          <p:nvPr>
            <p:ph type="body" sz="quarter" idx="1"/>
          </p:nvPr>
        </p:nvSpPr>
        <p:spPr>
          <a:prstGeom prst="rect">
            <a:avLst/>
          </a:prstGeom>
        </p:spPr>
        <p:txBody>
          <a:bodyPr/>
          <a:lstStyle/>
          <a:p>
            <a:r>
              <a:t>A technique borrowed from UI designers.</a:t>
            </a:r>
          </a:p>
          <a:p>
            <a:r>
              <a:t>Lesson design is all about putting yourself in your learner's shoes, and this is a helpful way to do that. It is all you will have to go on until you can start to get student/day of class feedback.</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4" name="Shape 564"/>
          <p:cNvSpPr>
            <a:spLocks noGrp="1" noRot="1" noChangeAspect="1"/>
          </p:cNvSpPr>
          <p:nvPr>
            <p:ph type="sldImg"/>
          </p:nvPr>
        </p:nvSpPr>
        <p:spPr>
          <a:xfrm>
            <a:off x="381000" y="685800"/>
            <a:ext cx="6096000" cy="3429000"/>
          </a:xfrm>
          <a:prstGeom prst="rect">
            <a:avLst/>
          </a:prstGeom>
        </p:spPr>
        <p:txBody>
          <a:bodyPr/>
          <a:lstStyle/>
          <a:p>
            <a:endParaRPr/>
          </a:p>
        </p:txBody>
      </p:sp>
      <p:sp>
        <p:nvSpPr>
          <p:cNvPr id="565" name="Shape 565"/>
          <p:cNvSpPr>
            <a:spLocks noGrp="1"/>
          </p:cNvSpPr>
          <p:nvPr>
            <p:ph type="body" sz="quarter" idx="1"/>
          </p:nvPr>
        </p:nvSpPr>
        <p:spPr>
          <a:prstGeom prst="rect">
            <a:avLst/>
          </a:prstGeom>
        </p:spPr>
        <p:txBody>
          <a:bodyPr/>
          <a:lstStyle/>
          <a:p>
            <a:r>
              <a:t>A learner persona is a detailed profile of a representative, but perhaps imaginary student. </a:t>
            </a:r>
          </a:p>
          <a:p>
            <a:endParaRPr/>
          </a:p>
          <a:p>
            <a:r>
              <a:t>The technique borrowed from UI designers.</a:t>
            </a:r>
          </a:p>
          <a:p>
            <a:r>
              <a:t>Lesson design is all about putting yourself in your learner's shoes, and this is a helpful way to do that. It is all you will have to go on until you can start to get student/day of class feedback.</a:t>
            </a:r>
            <a:br/>
            <a:br/>
            <a:r>
              <a:t>A good learner persona should consist of five parts. </a:t>
            </a:r>
          </a:p>
          <a:p>
            <a:endParaRPr/>
          </a:p>
          <a:p>
            <a:r>
              <a:t>Here's an example persona written by Greg:</a:t>
            </a:r>
            <a:br/>
            <a:br/>
            <a:r>
              <a:t>"Jean is a professor of Computer Science whose research area is operating systems. She has been teaching undergraduate classes for six years, and increasingly believes there has to be a better way. The only training available through her university's teaching and learning center relates to posting assignments and grades in the learning management system, so she wants to find out what else she ought to be asking for."</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0" name="Shape 600"/>
          <p:cNvSpPr>
            <a:spLocks noGrp="1" noRot="1" noChangeAspect="1"/>
          </p:cNvSpPr>
          <p:nvPr>
            <p:ph type="sldImg"/>
          </p:nvPr>
        </p:nvSpPr>
        <p:spPr>
          <a:xfrm>
            <a:off x="381000" y="685800"/>
            <a:ext cx="6096000" cy="3429000"/>
          </a:xfrm>
          <a:prstGeom prst="rect">
            <a:avLst/>
          </a:prstGeom>
        </p:spPr>
        <p:txBody>
          <a:bodyPr/>
          <a:lstStyle/>
          <a:p>
            <a:endParaRPr/>
          </a:p>
        </p:txBody>
      </p:sp>
      <p:sp>
        <p:nvSpPr>
          <p:cNvPr id="601" name="Shape 601"/>
          <p:cNvSpPr>
            <a:spLocks noGrp="1"/>
          </p:cNvSpPr>
          <p:nvPr>
            <p:ph type="body" sz="quarter" idx="1"/>
          </p:nvPr>
        </p:nvSpPr>
        <p:spPr>
          <a:prstGeom prst="rect">
            <a:avLst/>
          </a:prstGeom>
        </p:spPr>
        <p:txBody>
          <a:bodyPr/>
          <a:lstStyle/>
          <a:p>
            <a:r>
              <a:t>A learner persona is a detailed profile of a representative, but perhaps imaginary student. </a:t>
            </a:r>
          </a:p>
          <a:p>
            <a:endParaRPr/>
          </a:p>
          <a:p>
            <a:r>
              <a:t>The technique borrowed from UI designers.</a:t>
            </a:r>
          </a:p>
          <a:p>
            <a:r>
              <a:t>Lesson design is all about putting yourself in your learner's shoes, and this is a helpful way to do that. It is all you will have to go on until you can start to get student/day of class feedback.</a:t>
            </a:r>
            <a:br/>
            <a:br/>
            <a:r>
              <a:t>A good learner persona should consist of five parts. </a:t>
            </a:r>
          </a:p>
          <a:p>
            <a:endParaRPr/>
          </a:p>
          <a:p>
            <a:r>
              <a:t>Here's an example persona written by Greg:</a:t>
            </a:r>
            <a:br/>
            <a:br/>
            <a:r>
              <a:t>"Jean is a professor of Computer Science whose research area is operating systems. She has been teaching undergraduate classes for six years, and increasingly believes there has to be a better way. The only training available through her university's teaching and learning center relates to posting assignments and grades in the learning management system, so she wants to find out what else she ought to be asking for."</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5" name="Shape 615"/>
          <p:cNvSpPr>
            <a:spLocks noGrp="1" noRot="1" noChangeAspect="1"/>
          </p:cNvSpPr>
          <p:nvPr>
            <p:ph type="sldImg"/>
          </p:nvPr>
        </p:nvSpPr>
        <p:spPr>
          <a:xfrm>
            <a:off x="381000" y="685800"/>
            <a:ext cx="6096000" cy="3429000"/>
          </a:xfrm>
          <a:prstGeom prst="rect">
            <a:avLst/>
          </a:prstGeom>
        </p:spPr>
        <p:txBody>
          <a:bodyPr/>
          <a:lstStyle/>
          <a:p>
            <a:endParaRPr/>
          </a:p>
        </p:txBody>
      </p:sp>
      <p:sp>
        <p:nvSpPr>
          <p:cNvPr id="616" name="Shape 616"/>
          <p:cNvSpPr>
            <a:spLocks noGrp="1"/>
          </p:cNvSpPr>
          <p:nvPr>
            <p:ph type="body" sz="quarter" idx="1"/>
          </p:nvPr>
        </p:nvSpPr>
        <p:spPr>
          <a:prstGeom prst="rect">
            <a:avLst/>
          </a:prstGeom>
        </p:spPr>
        <p:txBody>
          <a:bodyPr/>
          <a:lstStyle/>
          <a:p>
            <a:r>
              <a:t>A learner persona is a detailed profile of a representative, but perhaps imaginary student. </a:t>
            </a:r>
          </a:p>
          <a:p>
            <a:endParaRPr/>
          </a:p>
          <a:p>
            <a:r>
              <a:t>The technique borrowed from UI designers.</a:t>
            </a:r>
          </a:p>
          <a:p>
            <a:r>
              <a:t>Lesson design is all about putting yourself in your learner's shoes, and this is a helpful way to do that. It is all you will have to go on until you can start to get student/day of class feedback.</a:t>
            </a:r>
            <a:br/>
            <a:br/>
            <a:r>
              <a:t>A good learner persona should consist of five parts. </a:t>
            </a:r>
          </a:p>
          <a:p>
            <a:endParaRPr/>
          </a:p>
          <a:p>
            <a:r>
              <a:t>Here's an example persona written by Greg:</a:t>
            </a:r>
            <a:br/>
            <a:br/>
            <a:r>
              <a:t>"Jean is a professor of Computer Science whose research area is operating systems. She has been teaching undergraduate classes for six years, and increasingly believes there has to be a better way. The only training available through her university's teaching and learning center relates to posting assignments and grades in the learning management system, so she wants to find out what else she ought to be asking for."</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1" name="Shape 631"/>
          <p:cNvSpPr>
            <a:spLocks noGrp="1" noRot="1" noChangeAspect="1"/>
          </p:cNvSpPr>
          <p:nvPr>
            <p:ph type="sldImg"/>
          </p:nvPr>
        </p:nvSpPr>
        <p:spPr>
          <a:xfrm>
            <a:off x="381000" y="685800"/>
            <a:ext cx="6096000" cy="3429000"/>
          </a:xfrm>
          <a:prstGeom prst="rect">
            <a:avLst/>
          </a:prstGeom>
        </p:spPr>
        <p:txBody>
          <a:bodyPr/>
          <a:lstStyle/>
          <a:p>
            <a:endParaRPr/>
          </a:p>
        </p:txBody>
      </p:sp>
      <p:sp>
        <p:nvSpPr>
          <p:cNvPr id="632" name="Shape 632"/>
          <p:cNvSpPr>
            <a:spLocks noGrp="1"/>
          </p:cNvSpPr>
          <p:nvPr>
            <p:ph type="body" sz="quarter" idx="1"/>
          </p:nvPr>
        </p:nvSpPr>
        <p:spPr>
          <a:prstGeom prst="rect">
            <a:avLst/>
          </a:prstGeom>
        </p:spPr>
        <p:txBody>
          <a:bodyPr/>
          <a:lstStyle/>
          <a:p>
            <a:r>
              <a:t>A learner persona is a detailed profile of a representative, but perhaps imaginary student. </a:t>
            </a:r>
          </a:p>
          <a:p>
            <a:endParaRPr/>
          </a:p>
          <a:p>
            <a:r>
              <a:t>The technique borrowed from UI designers.</a:t>
            </a:r>
          </a:p>
          <a:p>
            <a:r>
              <a:t>Lesson design is all about putting yourself in your learner's shoes, and this is a helpful way to do that. It is all you will have to go on until you can start to get student/day of class feedback.</a:t>
            </a:r>
            <a:br/>
            <a:br/>
            <a:r>
              <a:t>A good learner persona should consist of five parts. </a:t>
            </a:r>
          </a:p>
          <a:p>
            <a:endParaRPr/>
          </a:p>
          <a:p>
            <a:r>
              <a:t>Here's an example persona written by Greg:</a:t>
            </a:r>
            <a:br/>
            <a:br/>
            <a:r>
              <a:t>"Jean is a professor of Computer Science whose research area is operating systems. She has been teaching undergraduate classes for six years, and increasingly believes there has to be a better way. The only training available through her university's teaching and learning center relates to posting assignments and grades in the learning management system, so she wants to find out what else she ought to be asking for."</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6" name="Shape 646"/>
          <p:cNvSpPr>
            <a:spLocks noGrp="1" noRot="1" noChangeAspect="1"/>
          </p:cNvSpPr>
          <p:nvPr>
            <p:ph type="sldImg"/>
          </p:nvPr>
        </p:nvSpPr>
        <p:spPr>
          <a:xfrm>
            <a:off x="381000" y="685800"/>
            <a:ext cx="6096000" cy="3429000"/>
          </a:xfrm>
          <a:prstGeom prst="rect">
            <a:avLst/>
          </a:prstGeom>
        </p:spPr>
        <p:txBody>
          <a:bodyPr/>
          <a:lstStyle/>
          <a:p>
            <a:endParaRPr/>
          </a:p>
        </p:txBody>
      </p:sp>
      <p:sp>
        <p:nvSpPr>
          <p:cNvPr id="647" name="Shape 647"/>
          <p:cNvSpPr>
            <a:spLocks noGrp="1"/>
          </p:cNvSpPr>
          <p:nvPr>
            <p:ph type="body" sz="quarter" idx="1"/>
          </p:nvPr>
        </p:nvSpPr>
        <p:spPr>
          <a:prstGeom prst="rect">
            <a:avLst/>
          </a:prstGeom>
        </p:spPr>
        <p:txBody>
          <a:bodyPr/>
          <a:lstStyle/>
          <a:p>
            <a:r>
              <a:t>A learner persona is a detailed profile of a representative, but perhaps imaginary student. </a:t>
            </a:r>
          </a:p>
          <a:p>
            <a:endParaRPr/>
          </a:p>
          <a:p>
            <a:r>
              <a:t>The technique borrowed from UI designers.</a:t>
            </a:r>
          </a:p>
          <a:p>
            <a:r>
              <a:t>Lesson design is all about putting yourself in your learner's shoes, and this is a helpful way to do that. It is all you will have to go on until you can start to get student/day of class feedback.</a:t>
            </a:r>
            <a:br/>
            <a:br/>
            <a:r>
              <a:t>A good learner persona should consist of five parts. </a:t>
            </a:r>
          </a:p>
          <a:p>
            <a:endParaRPr/>
          </a:p>
          <a:p>
            <a:r>
              <a:t>Here's an example persona written by Greg:</a:t>
            </a:r>
            <a:br/>
            <a:br/>
            <a:r>
              <a:t>"Jean is a professor of Computer Science whose research area is operating systems. She has been teaching undergraduate classes for six years, and increasingly believes there has to be a better way. The only training available through her university's teaching and learning center relates to posting assignments and grades in the learning management system, so she wants to find out what else she ought to be asking for."</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3" name="Shape 663"/>
          <p:cNvSpPr>
            <a:spLocks noGrp="1" noRot="1" noChangeAspect="1"/>
          </p:cNvSpPr>
          <p:nvPr>
            <p:ph type="sldImg"/>
          </p:nvPr>
        </p:nvSpPr>
        <p:spPr>
          <a:xfrm>
            <a:off x="381000" y="685800"/>
            <a:ext cx="6096000" cy="3429000"/>
          </a:xfrm>
          <a:prstGeom prst="rect">
            <a:avLst/>
          </a:prstGeom>
        </p:spPr>
        <p:txBody>
          <a:bodyPr/>
          <a:lstStyle/>
          <a:p>
            <a:endParaRPr/>
          </a:p>
        </p:txBody>
      </p:sp>
      <p:sp>
        <p:nvSpPr>
          <p:cNvPr id="664" name="Shape 664"/>
          <p:cNvSpPr>
            <a:spLocks noGrp="1"/>
          </p:cNvSpPr>
          <p:nvPr>
            <p:ph type="body" sz="quarter" idx="1"/>
          </p:nvPr>
        </p:nvSpPr>
        <p:spPr>
          <a:prstGeom prst="rect">
            <a:avLst/>
          </a:prstGeom>
        </p:spPr>
        <p:txBody>
          <a:bodyPr/>
          <a:lstStyle/>
          <a:p>
            <a:r>
              <a:t>A learner persona is a detailed profile of a representative, but perhaps imaginary student. </a:t>
            </a:r>
          </a:p>
          <a:p>
            <a:endParaRPr/>
          </a:p>
          <a:p>
            <a:r>
              <a:t>The technique borrowed from UI designers.</a:t>
            </a:r>
          </a:p>
          <a:p>
            <a:r>
              <a:t>Lesson design is all about putting yourself in your learner's shoes, and this is a helpful way to do that. It is all you will have to go on until you can start to get student/day of class feedback.</a:t>
            </a:r>
            <a:br/>
            <a:br/>
            <a:r>
              <a:t>A good learner persona should consist of five parts. </a:t>
            </a:r>
          </a:p>
          <a:p>
            <a:endParaRPr/>
          </a:p>
          <a:p>
            <a:r>
              <a:t>Here's an example persona written by Greg:</a:t>
            </a:r>
            <a:br/>
            <a:br/>
            <a:r>
              <a:t>"Jean is a professor of Computer Science whose research area is operating systems. She has been teaching undergraduate classes for six years, and increasingly believes there has to be a better way. The only training available through her university's teaching and learning center relates to posting assignments and grades in the learning management system, so she wants to find out what else she ought to be asking for."</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0" name="Shape 680"/>
          <p:cNvSpPr>
            <a:spLocks noGrp="1" noRot="1" noChangeAspect="1"/>
          </p:cNvSpPr>
          <p:nvPr>
            <p:ph type="sldImg"/>
          </p:nvPr>
        </p:nvSpPr>
        <p:spPr>
          <a:xfrm>
            <a:off x="381000" y="685800"/>
            <a:ext cx="6096000" cy="3429000"/>
          </a:xfrm>
          <a:prstGeom prst="rect">
            <a:avLst/>
          </a:prstGeom>
        </p:spPr>
        <p:txBody>
          <a:bodyPr/>
          <a:lstStyle/>
          <a:p>
            <a:endParaRPr/>
          </a:p>
        </p:txBody>
      </p:sp>
      <p:sp>
        <p:nvSpPr>
          <p:cNvPr id="681" name="Shape 681"/>
          <p:cNvSpPr>
            <a:spLocks noGrp="1"/>
          </p:cNvSpPr>
          <p:nvPr>
            <p:ph type="body" sz="quarter" idx="1"/>
          </p:nvPr>
        </p:nvSpPr>
        <p:spPr>
          <a:prstGeom prst="rect">
            <a:avLst/>
          </a:prstGeom>
        </p:spPr>
        <p:txBody>
          <a:bodyPr/>
          <a:lstStyle/>
          <a:p>
            <a:r>
              <a:t>A learner persona is a detailed profile of a representative, but perhaps imaginary student. </a:t>
            </a:r>
          </a:p>
          <a:p>
            <a:endParaRPr/>
          </a:p>
          <a:p>
            <a:r>
              <a:t>The technique borrowed from UI designers.</a:t>
            </a:r>
          </a:p>
          <a:p>
            <a:r>
              <a:t>Lesson design is all about putting yourself in your learner's shoes, and this is a helpful way to do that. It is all you will have to go on until you can start to get student/day of class feedback.</a:t>
            </a:r>
            <a:br/>
            <a:br/>
            <a:r>
              <a:t>A good learner persona should consist of five parts. </a:t>
            </a:r>
          </a:p>
          <a:p>
            <a:endParaRPr/>
          </a:p>
          <a:p>
            <a:r>
              <a:t>Here's an example persona written by Greg:</a:t>
            </a:r>
            <a:br/>
            <a:br/>
            <a:r>
              <a:t>"Jean is a professor of Computer Science whose research area is operating systems. She has been teaching undergraduate classes for six years, and increasingly believes there has to be a better way. The only training available through her university's teaching and learning center relates to posting assignments and grades in the learning management system, so she wants to find out what else she ought to be asking for."</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9" name="Shape 489"/>
          <p:cNvSpPr>
            <a:spLocks noGrp="1" noRot="1" noChangeAspect="1"/>
          </p:cNvSpPr>
          <p:nvPr>
            <p:ph type="sldImg"/>
          </p:nvPr>
        </p:nvSpPr>
        <p:spPr>
          <a:xfrm>
            <a:off x="381000" y="685800"/>
            <a:ext cx="6096000" cy="3429000"/>
          </a:xfrm>
          <a:prstGeom prst="rect">
            <a:avLst/>
          </a:prstGeom>
        </p:spPr>
        <p:txBody>
          <a:bodyPr/>
          <a:lstStyle/>
          <a:p>
            <a:endParaRPr/>
          </a:p>
        </p:txBody>
      </p:sp>
      <p:sp>
        <p:nvSpPr>
          <p:cNvPr id="490" name="Shape 490"/>
          <p:cNvSpPr>
            <a:spLocks noGrp="1"/>
          </p:cNvSpPr>
          <p:nvPr>
            <p:ph type="body" sz="quarter" idx="1"/>
          </p:nvPr>
        </p:nvSpPr>
        <p:spPr>
          <a:prstGeom prst="rect">
            <a:avLst/>
          </a:prstGeom>
        </p:spPr>
        <p:txBody>
          <a:bodyPr/>
          <a:lstStyle/>
          <a:p>
            <a:r>
              <a:t>A learner persona is a detailed profile of a representative, but perhaps imaginary student. </a:t>
            </a:r>
          </a:p>
          <a:p>
            <a:endParaRPr/>
          </a:p>
          <a:p>
            <a:r>
              <a:t>The technique borrowed from UI designers.</a:t>
            </a:r>
          </a:p>
          <a:p>
            <a:r>
              <a:t>Lesson design is all about putting yourself in your learner's shoes, and this is a helpful way to do that. It is all you will have to go on until you can start to get student/day of class feedback.</a:t>
            </a:r>
            <a:br/>
            <a:br/>
            <a:r>
              <a:t>A good learner persona should consist of five parts. </a:t>
            </a:r>
          </a:p>
          <a:p>
            <a:endParaRPr/>
          </a:p>
          <a:p>
            <a:r>
              <a:t>Here's an example persona written by Greg:</a:t>
            </a:r>
            <a:br/>
            <a:br/>
            <a:r>
              <a:t>"Jean is a professor of Computer Science whose research area is operating systems. She has been teaching undergraduate classes for six years, and increasingly believes there has to be a better way. The only training available through her university's teaching and learning center relates to posting assignments and grades in the learning management system, so she wants to find out what else she ought to be asking for."</a:t>
            </a:r>
          </a:p>
        </p:txBody>
      </p:sp>
    </p:spTree>
    <p:extLst>
      <p:ext uri="{BB962C8B-B14F-4D97-AF65-F5344CB8AC3E}">
        <p14:creationId xmlns:p14="http://schemas.microsoft.com/office/powerpoint/2010/main" val="77327536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0" name="Shape 680"/>
          <p:cNvSpPr>
            <a:spLocks noGrp="1" noRot="1" noChangeAspect="1"/>
          </p:cNvSpPr>
          <p:nvPr>
            <p:ph type="sldImg"/>
          </p:nvPr>
        </p:nvSpPr>
        <p:spPr>
          <a:xfrm>
            <a:off x="381000" y="685800"/>
            <a:ext cx="6096000" cy="3429000"/>
          </a:xfrm>
          <a:prstGeom prst="rect">
            <a:avLst/>
          </a:prstGeom>
        </p:spPr>
        <p:txBody>
          <a:bodyPr/>
          <a:lstStyle/>
          <a:p>
            <a:endParaRPr/>
          </a:p>
        </p:txBody>
      </p:sp>
      <p:sp>
        <p:nvSpPr>
          <p:cNvPr id="681" name="Shape 681"/>
          <p:cNvSpPr>
            <a:spLocks noGrp="1"/>
          </p:cNvSpPr>
          <p:nvPr>
            <p:ph type="body" sz="quarter" idx="1"/>
          </p:nvPr>
        </p:nvSpPr>
        <p:spPr>
          <a:prstGeom prst="rect">
            <a:avLst/>
          </a:prstGeom>
        </p:spPr>
        <p:txBody>
          <a:bodyPr/>
          <a:lstStyle/>
          <a:p>
            <a:r>
              <a:t>A learner persona is a detailed profile of a representative, but perhaps imaginary student. </a:t>
            </a:r>
          </a:p>
          <a:p>
            <a:endParaRPr/>
          </a:p>
          <a:p>
            <a:r>
              <a:t>The technique borrowed from UI designers.</a:t>
            </a:r>
          </a:p>
          <a:p>
            <a:r>
              <a:t>Lesson design is all about putting yourself in your learner's shoes, and this is a helpful way to do that. It is all you will have to go on until you can start to get student/day of class feedback.</a:t>
            </a:r>
            <a:br/>
            <a:br/>
            <a:r>
              <a:t>A good learner persona should consist of five parts. </a:t>
            </a:r>
          </a:p>
          <a:p>
            <a:endParaRPr/>
          </a:p>
          <a:p>
            <a:r>
              <a:t>Here's an example persona written by Greg:</a:t>
            </a:r>
            <a:br/>
            <a:br/>
            <a:r>
              <a:t>"Jean is a professor of Computer Science whose research area is operating systems. She has been teaching undergraduate classes for six years, and increasingly believes there has to be a better way. The only training available through her university's teaching and learning center relates to posting assignments and grades in the learning management system, so she wants to find out what else she ought to be asking for."</a:t>
            </a:r>
          </a:p>
        </p:txBody>
      </p:sp>
    </p:spTree>
    <p:extLst>
      <p:ext uri="{BB962C8B-B14F-4D97-AF65-F5344CB8AC3E}">
        <p14:creationId xmlns:p14="http://schemas.microsoft.com/office/powerpoint/2010/main" val="39022397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 name="Shape 227"/>
          <p:cNvSpPr>
            <a:spLocks noGrp="1" noRot="1" noChangeAspect="1"/>
          </p:cNvSpPr>
          <p:nvPr>
            <p:ph type="sldImg"/>
          </p:nvPr>
        </p:nvSpPr>
        <p:spPr>
          <a:xfrm>
            <a:off x="381000" y="685800"/>
            <a:ext cx="6096000" cy="3429000"/>
          </a:xfrm>
          <a:prstGeom prst="rect">
            <a:avLst/>
          </a:prstGeom>
        </p:spPr>
        <p:txBody>
          <a:bodyPr/>
          <a:lstStyle/>
          <a:p>
            <a:endParaRPr/>
          </a:p>
        </p:txBody>
      </p:sp>
      <p:sp>
        <p:nvSpPr>
          <p:cNvPr id="228" name="Shape 228"/>
          <p:cNvSpPr>
            <a:spLocks noGrp="1"/>
          </p:cNvSpPr>
          <p:nvPr>
            <p:ph type="body" sz="quarter" idx="1"/>
          </p:nvPr>
        </p:nvSpPr>
        <p:spPr>
          <a:prstGeom prst="rect">
            <a:avLst/>
          </a:prstGeom>
        </p:spPr>
        <p:txBody>
          <a:bodyPr/>
          <a:lstStyle/>
          <a:p>
            <a:r>
              <a:t>A learner persona is a detailed profile of a representative, but perhaps imaginary student. </a:t>
            </a:r>
          </a:p>
          <a:p>
            <a:endParaRPr/>
          </a:p>
          <a:p>
            <a:r>
              <a:t>The technique borrowed from UI designers.</a:t>
            </a:r>
          </a:p>
          <a:p>
            <a:r>
              <a:t>Lesson design is all about putting yourself in your learner's shoes, and this is a helpful way to do that. It is all you will have to go on until you can start to get student/day of class feedback.</a:t>
            </a:r>
            <a:br/>
            <a:br/>
            <a:r>
              <a:t>A good learner persona should consist of five parts. </a:t>
            </a:r>
          </a:p>
          <a:p>
            <a:endParaRPr/>
          </a:p>
          <a:p>
            <a:r>
              <a:t>Here's an example persona written by Greg:</a:t>
            </a:r>
            <a:br/>
            <a:br/>
            <a:r>
              <a:t>"Jean is a professor of Computer Science whose research area is operating systems. She has been teaching undergraduate classes for six years, and increasingly believes there has to be a better way. The only training available through her university's teaching and learning center relates to posting assignments and grades in the learning management system, so she wants to find out what else she ought to be asking for."</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2" name="Shape 712"/>
          <p:cNvSpPr>
            <a:spLocks noGrp="1" noRot="1" noChangeAspect="1"/>
          </p:cNvSpPr>
          <p:nvPr>
            <p:ph type="sldImg"/>
          </p:nvPr>
        </p:nvSpPr>
        <p:spPr>
          <a:xfrm>
            <a:off x="381000" y="685800"/>
            <a:ext cx="6096000" cy="3429000"/>
          </a:xfrm>
          <a:prstGeom prst="rect">
            <a:avLst/>
          </a:prstGeom>
        </p:spPr>
        <p:txBody>
          <a:bodyPr/>
          <a:lstStyle/>
          <a:p>
            <a:endParaRPr/>
          </a:p>
        </p:txBody>
      </p:sp>
      <p:sp>
        <p:nvSpPr>
          <p:cNvPr id="713" name="Shape 713"/>
          <p:cNvSpPr>
            <a:spLocks noGrp="1"/>
          </p:cNvSpPr>
          <p:nvPr>
            <p:ph type="body" sz="quarter" idx="1"/>
          </p:nvPr>
        </p:nvSpPr>
        <p:spPr>
          <a:prstGeom prst="rect">
            <a:avLst/>
          </a:prstGeom>
        </p:spPr>
        <p:txBody>
          <a:bodyPr/>
          <a:lstStyle/>
          <a:p>
            <a:r>
              <a:t>A learner persona is a detailed profile of a representative, but perhaps imaginary student. </a:t>
            </a:r>
          </a:p>
          <a:p>
            <a:endParaRPr/>
          </a:p>
          <a:p>
            <a:r>
              <a:t>The technique borrowed from UI designers.</a:t>
            </a:r>
          </a:p>
          <a:p>
            <a:r>
              <a:t>Lesson design is all about putting yourself in your learner's shoes, and this is a helpful way to do that. It is all you will have to go on until you can start to get student/day of class feedback.</a:t>
            </a:r>
            <a:br/>
            <a:br/>
            <a:r>
              <a:t>A good learner persona should consist of five parts. </a:t>
            </a:r>
          </a:p>
          <a:p>
            <a:endParaRPr/>
          </a:p>
          <a:p>
            <a:r>
              <a:t>Here's an example persona written by Greg:</a:t>
            </a:r>
            <a:br/>
            <a:br/>
            <a:r>
              <a:t>"Jean is a professor of Computer Science whose research area is operating systems. She has been teaching undergraduate classes for six years, and increasingly believes there has to be a better way. The only training available through her university's teaching and learning center relates to posting assignments and grades in the learning management system, so she wants to find out what else she ought to be asking for."</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8" name="Shape 728"/>
          <p:cNvSpPr>
            <a:spLocks noGrp="1" noRot="1" noChangeAspect="1"/>
          </p:cNvSpPr>
          <p:nvPr>
            <p:ph type="sldImg"/>
          </p:nvPr>
        </p:nvSpPr>
        <p:spPr>
          <a:xfrm>
            <a:off x="381000" y="685800"/>
            <a:ext cx="6096000" cy="3429000"/>
          </a:xfrm>
          <a:prstGeom prst="rect">
            <a:avLst/>
          </a:prstGeom>
        </p:spPr>
        <p:txBody>
          <a:bodyPr/>
          <a:lstStyle/>
          <a:p>
            <a:endParaRPr/>
          </a:p>
        </p:txBody>
      </p:sp>
      <p:sp>
        <p:nvSpPr>
          <p:cNvPr id="729" name="Shape 729"/>
          <p:cNvSpPr>
            <a:spLocks noGrp="1"/>
          </p:cNvSpPr>
          <p:nvPr>
            <p:ph type="body" sz="quarter" idx="1"/>
          </p:nvPr>
        </p:nvSpPr>
        <p:spPr>
          <a:prstGeom prst="rect">
            <a:avLst/>
          </a:prstGeom>
        </p:spPr>
        <p:txBody>
          <a:bodyPr/>
          <a:lstStyle/>
          <a:p>
            <a:r>
              <a:t>A technique borrowed from UI designers.</a:t>
            </a:r>
          </a:p>
          <a:p>
            <a:r>
              <a:t>Lesson design is all about putting yourself in your learner's shoes, and this is a helpful way to do that. It is all you will have to go on until you can start to get student/day of class feedback.</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2" name="Shape 742"/>
          <p:cNvSpPr>
            <a:spLocks noGrp="1" noRot="1" noChangeAspect="1"/>
          </p:cNvSpPr>
          <p:nvPr>
            <p:ph type="sldImg"/>
          </p:nvPr>
        </p:nvSpPr>
        <p:spPr>
          <a:xfrm>
            <a:off x="381000" y="685800"/>
            <a:ext cx="6096000" cy="3429000"/>
          </a:xfrm>
          <a:prstGeom prst="rect">
            <a:avLst/>
          </a:prstGeom>
        </p:spPr>
        <p:txBody>
          <a:bodyPr/>
          <a:lstStyle/>
          <a:p>
            <a:endParaRPr/>
          </a:p>
        </p:txBody>
      </p:sp>
      <p:sp>
        <p:nvSpPr>
          <p:cNvPr id="743" name="Shape 743"/>
          <p:cNvSpPr>
            <a:spLocks noGrp="1"/>
          </p:cNvSpPr>
          <p:nvPr>
            <p:ph type="body" sz="quarter" idx="1"/>
          </p:nvPr>
        </p:nvSpPr>
        <p:spPr>
          <a:prstGeom prst="rect">
            <a:avLst/>
          </a:prstGeom>
        </p:spPr>
        <p:txBody>
          <a:bodyPr/>
          <a:lstStyle/>
          <a:p>
            <a:r>
              <a:t>A learner persona is a detailed profile of a representative, but perhaps imaginary student. </a:t>
            </a:r>
          </a:p>
          <a:p>
            <a:endParaRPr/>
          </a:p>
          <a:p>
            <a:r>
              <a:t>The technique borrowed from UI designers.</a:t>
            </a:r>
          </a:p>
          <a:p>
            <a:r>
              <a:t>Lesson design is all about putting yourself in your learner's shoes, and this is a helpful way to do that. It is all you will have to go on until you can start to get student/day of class feedback.</a:t>
            </a:r>
            <a:br/>
            <a:br/>
            <a:r>
              <a:t>A good learner persona should consist of five parts. </a:t>
            </a:r>
          </a:p>
          <a:p>
            <a:endParaRPr/>
          </a:p>
          <a:p>
            <a:r>
              <a:t>Here's an example persona written by Greg:</a:t>
            </a:r>
            <a:br/>
            <a:br/>
            <a:r>
              <a:t>"Jean is a professor of Computer Science whose research area is operating systems. She has been teaching undergraduate classes for six years, and increasingly believes there has to be a better way. The only training available through her university's teaching and learning center relates to posting assignments and grades in the learning management system, so she wants to find out what else she ought to be asking for."</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9" name="Shape 759"/>
          <p:cNvSpPr>
            <a:spLocks noGrp="1" noRot="1" noChangeAspect="1"/>
          </p:cNvSpPr>
          <p:nvPr>
            <p:ph type="sldImg"/>
          </p:nvPr>
        </p:nvSpPr>
        <p:spPr>
          <a:xfrm>
            <a:off x="381000" y="685800"/>
            <a:ext cx="6096000" cy="3429000"/>
          </a:xfrm>
          <a:prstGeom prst="rect">
            <a:avLst/>
          </a:prstGeom>
        </p:spPr>
        <p:txBody>
          <a:bodyPr/>
          <a:lstStyle/>
          <a:p>
            <a:endParaRPr/>
          </a:p>
        </p:txBody>
      </p:sp>
      <p:sp>
        <p:nvSpPr>
          <p:cNvPr id="760" name="Shape 760"/>
          <p:cNvSpPr>
            <a:spLocks noGrp="1"/>
          </p:cNvSpPr>
          <p:nvPr>
            <p:ph type="body" sz="quarter" idx="1"/>
          </p:nvPr>
        </p:nvSpPr>
        <p:spPr>
          <a:prstGeom prst="rect">
            <a:avLst/>
          </a:prstGeom>
        </p:spPr>
        <p:txBody>
          <a:bodyPr/>
          <a:lstStyle/>
          <a:p>
            <a:r>
              <a:t>A learner persona is a detailed profile of a representative, but perhaps imaginary student. </a:t>
            </a:r>
          </a:p>
          <a:p>
            <a:endParaRPr/>
          </a:p>
          <a:p>
            <a:r>
              <a:t>The technique borrowed from UI designers.</a:t>
            </a:r>
          </a:p>
          <a:p>
            <a:r>
              <a:t>Lesson design is all about putting yourself in your learner's shoes, and this is a helpful way to do that. It is all you will have to go on until you can start to get student/day of class feedback.</a:t>
            </a:r>
            <a:br/>
            <a:br/>
            <a:r>
              <a:t>A good learner persona should consist of five parts. </a:t>
            </a:r>
          </a:p>
          <a:p>
            <a:endParaRPr/>
          </a:p>
          <a:p>
            <a:r>
              <a:t>Here's an example persona written by Greg:</a:t>
            </a:r>
            <a:br/>
            <a:br/>
            <a:r>
              <a:t>"Jean is a professor of Computer Science whose research area is operating systems. She has been teaching undergraduate classes for six years, and increasingly believes there has to be a better way. The only training available through her university's teaching and learning center relates to posting assignments and grades in the learning management system, so she wants to find out what else she ought to be asking for."</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3" name="Shape 763"/>
          <p:cNvSpPr>
            <a:spLocks noGrp="1" noRot="1" noChangeAspect="1"/>
          </p:cNvSpPr>
          <p:nvPr>
            <p:ph type="sldImg"/>
          </p:nvPr>
        </p:nvSpPr>
        <p:spPr>
          <a:xfrm>
            <a:off x="381000" y="685800"/>
            <a:ext cx="6096000" cy="3429000"/>
          </a:xfrm>
          <a:prstGeom prst="rect">
            <a:avLst/>
          </a:prstGeom>
        </p:spPr>
        <p:txBody>
          <a:bodyPr/>
          <a:lstStyle/>
          <a:p>
            <a:endParaRPr/>
          </a:p>
        </p:txBody>
      </p:sp>
      <p:sp>
        <p:nvSpPr>
          <p:cNvPr id="764" name="Shape 764"/>
          <p:cNvSpPr>
            <a:spLocks noGrp="1"/>
          </p:cNvSpPr>
          <p:nvPr>
            <p:ph type="body" sz="quarter" idx="1"/>
          </p:nvPr>
        </p:nvSpPr>
        <p:spPr>
          <a:prstGeom prst="rect">
            <a:avLst/>
          </a:prstGeom>
        </p:spPr>
        <p:txBody>
          <a:bodyPr/>
          <a:lstStyle/>
          <a:p>
            <a:r>
              <a:t>A technique borrowed from UI designers.</a:t>
            </a:r>
          </a:p>
          <a:p>
            <a:r>
              <a:t>Lesson design is all about putting yourself in your learner's shoes, and this is a helpful way to do that. It is all you will have to go on until you can start to get student/day of class feedback.</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5" name="Shape 785"/>
          <p:cNvSpPr>
            <a:spLocks noGrp="1" noRot="1" noChangeAspect="1"/>
          </p:cNvSpPr>
          <p:nvPr>
            <p:ph type="sldImg"/>
          </p:nvPr>
        </p:nvSpPr>
        <p:spPr>
          <a:xfrm>
            <a:off x="381000" y="685800"/>
            <a:ext cx="6096000" cy="3429000"/>
          </a:xfrm>
          <a:prstGeom prst="rect">
            <a:avLst/>
          </a:prstGeom>
        </p:spPr>
        <p:txBody>
          <a:bodyPr/>
          <a:lstStyle/>
          <a:p>
            <a:endParaRPr/>
          </a:p>
        </p:txBody>
      </p:sp>
      <p:sp>
        <p:nvSpPr>
          <p:cNvPr id="786" name="Shape 786"/>
          <p:cNvSpPr>
            <a:spLocks noGrp="1"/>
          </p:cNvSpPr>
          <p:nvPr>
            <p:ph type="body" sz="quarter" idx="1"/>
          </p:nvPr>
        </p:nvSpPr>
        <p:spPr>
          <a:prstGeom prst="rect">
            <a:avLst/>
          </a:prstGeom>
        </p:spPr>
        <p:txBody>
          <a:bodyPr/>
          <a:lstStyle/>
          <a:p>
            <a:r>
              <a:t>A learner persona is a detailed profile of a representative, but perhaps imaginary student. </a:t>
            </a:r>
          </a:p>
          <a:p>
            <a:endParaRPr/>
          </a:p>
          <a:p>
            <a:r>
              <a:t>The technique borrowed from UI designers.</a:t>
            </a:r>
          </a:p>
          <a:p>
            <a:r>
              <a:t>Lesson design is all about putting yourself in your learner's shoes, and this is a helpful way to do that. It is all you will have to go on until you can start to get student/day of class feedback.</a:t>
            </a:r>
            <a:br/>
            <a:br/>
            <a:r>
              <a:t>A good learner persona should consist of five parts. </a:t>
            </a:r>
          </a:p>
          <a:p>
            <a:endParaRPr/>
          </a:p>
          <a:p>
            <a:r>
              <a:t>Here's an example persona written by Greg:</a:t>
            </a:r>
            <a:br/>
            <a:br/>
            <a:r>
              <a:t>"Jean is a professor of Computer Science whose research area is operating systems. She has been teaching undergraduate classes for six years, and increasingly believes there has to be a better way. The only training available through her university's teaching and learning center relates to posting assignments and grades in the learning management system, so she wants to find out what else she ought to be asking for."</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1" name="Shape 801"/>
          <p:cNvSpPr>
            <a:spLocks noGrp="1" noRot="1" noChangeAspect="1"/>
          </p:cNvSpPr>
          <p:nvPr>
            <p:ph type="sldImg"/>
          </p:nvPr>
        </p:nvSpPr>
        <p:spPr>
          <a:xfrm>
            <a:off x="381000" y="685800"/>
            <a:ext cx="6096000" cy="3429000"/>
          </a:xfrm>
          <a:prstGeom prst="rect">
            <a:avLst/>
          </a:prstGeom>
        </p:spPr>
        <p:txBody>
          <a:bodyPr/>
          <a:lstStyle/>
          <a:p>
            <a:endParaRPr/>
          </a:p>
        </p:txBody>
      </p:sp>
      <p:sp>
        <p:nvSpPr>
          <p:cNvPr id="802" name="Shape 802"/>
          <p:cNvSpPr>
            <a:spLocks noGrp="1"/>
          </p:cNvSpPr>
          <p:nvPr>
            <p:ph type="body" sz="quarter" idx="1"/>
          </p:nvPr>
        </p:nvSpPr>
        <p:spPr>
          <a:prstGeom prst="rect">
            <a:avLst/>
          </a:prstGeom>
        </p:spPr>
        <p:txBody>
          <a:bodyPr/>
          <a:lstStyle/>
          <a:p>
            <a:r>
              <a:t>A learner persona is a detailed profile of a representative, but perhaps imaginary student. </a:t>
            </a:r>
          </a:p>
          <a:p>
            <a:endParaRPr/>
          </a:p>
          <a:p>
            <a:r>
              <a:t>The technique borrowed from UI designers.</a:t>
            </a:r>
          </a:p>
          <a:p>
            <a:r>
              <a:t>Lesson design is all about putting yourself in your learner's shoes, and this is a helpful way to do that. It is all you will have to go on until you can start to get student/day of class feedback.</a:t>
            </a:r>
            <a:br/>
            <a:br/>
            <a:r>
              <a:t>A good learner persona should consist of five parts. </a:t>
            </a:r>
          </a:p>
          <a:p>
            <a:endParaRPr/>
          </a:p>
          <a:p>
            <a:r>
              <a:t>Here's an example persona written by Greg:</a:t>
            </a:r>
            <a:br/>
            <a:br/>
            <a:r>
              <a:t>"Jean is a professor of Computer Science whose research area is operating systems. She has been teaching undergraduate classes for six years, and increasingly believes there has to be a better way. The only training available through her university's teaching and learning center relates to posting assignments and grades in the learning management system, so she wants to find out what else she ought to be asking for."</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9" name="Shape 809"/>
          <p:cNvSpPr>
            <a:spLocks noGrp="1" noRot="1" noChangeAspect="1"/>
          </p:cNvSpPr>
          <p:nvPr>
            <p:ph type="sldImg"/>
          </p:nvPr>
        </p:nvSpPr>
        <p:spPr>
          <a:xfrm>
            <a:off x="381000" y="685800"/>
            <a:ext cx="6096000" cy="3429000"/>
          </a:xfrm>
          <a:prstGeom prst="rect">
            <a:avLst/>
          </a:prstGeom>
        </p:spPr>
        <p:txBody>
          <a:bodyPr/>
          <a:lstStyle/>
          <a:p>
            <a:endParaRPr/>
          </a:p>
        </p:txBody>
      </p:sp>
      <p:sp>
        <p:nvSpPr>
          <p:cNvPr id="810" name="Shape 810"/>
          <p:cNvSpPr>
            <a:spLocks noGrp="1"/>
          </p:cNvSpPr>
          <p:nvPr>
            <p:ph type="body" sz="quarter" idx="1"/>
          </p:nvPr>
        </p:nvSpPr>
        <p:spPr>
          <a:prstGeom prst="rect">
            <a:avLst/>
          </a:prstGeom>
        </p:spPr>
        <p:txBody>
          <a:bodyPr/>
          <a:lstStyle/>
          <a:p>
            <a:r>
              <a:t>A learner persona is a detailed profile of a representative, but perhaps imaginary student. </a:t>
            </a:r>
          </a:p>
          <a:p>
            <a:endParaRPr/>
          </a:p>
          <a:p>
            <a:r>
              <a:t>The technique borrowed from UI designers.</a:t>
            </a:r>
          </a:p>
          <a:p>
            <a:r>
              <a:t>Lesson design is all about putting yourself in your learner's shoes, and this is a helpful way to do that. It is all you will have to go on until you can start to get student/day of class feedback.</a:t>
            </a:r>
            <a:br/>
            <a:br/>
            <a:r>
              <a:t>A good learner persona should consist of five parts. </a:t>
            </a:r>
          </a:p>
          <a:p>
            <a:endParaRPr/>
          </a:p>
          <a:p>
            <a:r>
              <a:t>Here's an example persona written by Greg:</a:t>
            </a:r>
            <a:br/>
            <a:br/>
            <a:r>
              <a:t>"Jean is a professor of Computer Science whose research area is operating systems. She has been teaching undergraduate classes for six years, and increasingly believes there has to be a better way. The only training available through her university's teaching and learning center relates to posting assignments and grades in the learning management system, so she wants to find out what else she ought to be asking for."</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 name="Shape 231"/>
          <p:cNvSpPr>
            <a:spLocks noGrp="1" noRot="1" noChangeAspect="1"/>
          </p:cNvSpPr>
          <p:nvPr>
            <p:ph type="sldImg"/>
          </p:nvPr>
        </p:nvSpPr>
        <p:spPr>
          <a:xfrm>
            <a:off x="381000" y="685800"/>
            <a:ext cx="6096000" cy="3429000"/>
          </a:xfrm>
          <a:prstGeom prst="rect">
            <a:avLst/>
          </a:prstGeom>
        </p:spPr>
        <p:txBody>
          <a:bodyPr/>
          <a:lstStyle/>
          <a:p>
            <a:endParaRPr/>
          </a:p>
        </p:txBody>
      </p:sp>
      <p:sp>
        <p:nvSpPr>
          <p:cNvPr id="232" name="Shape 232"/>
          <p:cNvSpPr>
            <a:spLocks noGrp="1"/>
          </p:cNvSpPr>
          <p:nvPr>
            <p:ph type="body" sz="quarter" idx="1"/>
          </p:nvPr>
        </p:nvSpPr>
        <p:spPr>
          <a:prstGeom prst="rect">
            <a:avLst/>
          </a:prstGeom>
        </p:spPr>
        <p:txBody>
          <a:bodyPr/>
          <a:lstStyle/>
          <a:p>
            <a:r>
              <a:t>A technique borrowed from UI designers.</a:t>
            </a:r>
          </a:p>
          <a:p>
            <a:r>
              <a:t>Lesson design is all about putting yourself in your learner's shoes, and this is a helpful way to do that. It is all you will have to go on until you can start to get student/day of class feedback.</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 name="Shape 265"/>
          <p:cNvSpPr>
            <a:spLocks noGrp="1" noRot="1" noChangeAspect="1"/>
          </p:cNvSpPr>
          <p:nvPr>
            <p:ph type="sldImg"/>
          </p:nvPr>
        </p:nvSpPr>
        <p:spPr>
          <a:xfrm>
            <a:off x="381000" y="685800"/>
            <a:ext cx="6096000" cy="3429000"/>
          </a:xfrm>
          <a:prstGeom prst="rect">
            <a:avLst/>
          </a:prstGeom>
        </p:spPr>
        <p:txBody>
          <a:bodyPr/>
          <a:lstStyle/>
          <a:p>
            <a:endParaRPr/>
          </a:p>
        </p:txBody>
      </p:sp>
      <p:sp>
        <p:nvSpPr>
          <p:cNvPr id="266" name="Shape 266"/>
          <p:cNvSpPr>
            <a:spLocks noGrp="1"/>
          </p:cNvSpPr>
          <p:nvPr>
            <p:ph type="body" sz="quarter" idx="1"/>
          </p:nvPr>
        </p:nvSpPr>
        <p:spPr>
          <a:prstGeom prst="rect">
            <a:avLst/>
          </a:prstGeom>
        </p:spPr>
        <p:txBody>
          <a:bodyPr/>
          <a:lstStyle/>
          <a:p>
            <a:r>
              <a:t>A learner persona is a detailed profile of a representative, but perhaps imaginary student. </a:t>
            </a:r>
          </a:p>
          <a:p>
            <a:endParaRPr/>
          </a:p>
          <a:p>
            <a:r>
              <a:t>The technique borrowed from UI designers.</a:t>
            </a:r>
          </a:p>
          <a:p>
            <a:r>
              <a:t>Lesson design is all about putting yourself in your learner's shoes, and this is a helpful way to do that. It is all you will have to go on until you can start to get student/day of class feedback.</a:t>
            </a:r>
            <a:br/>
            <a:br/>
            <a:r>
              <a:t>A good learner persona should consist of five parts. </a:t>
            </a:r>
          </a:p>
          <a:p>
            <a:endParaRPr/>
          </a:p>
          <a:p>
            <a:r>
              <a:t>Here's an example persona written by Greg:</a:t>
            </a:r>
            <a:br/>
            <a:br/>
            <a:r>
              <a:t>"Jean is a professor of Computer Science whose research area is operating systems. She has been teaching undergraduate classes for six years, and increasingly believes there has to be a better way. The only training available through her university's teaching and learning center relates to posting assignments and grades in the learning management system, so she wants to find out what else she ought to be asking for."</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6" name="Shape 336"/>
          <p:cNvSpPr>
            <a:spLocks noGrp="1" noRot="1" noChangeAspect="1"/>
          </p:cNvSpPr>
          <p:nvPr>
            <p:ph type="sldImg"/>
          </p:nvPr>
        </p:nvSpPr>
        <p:spPr>
          <a:xfrm>
            <a:off x="381000" y="685800"/>
            <a:ext cx="6096000" cy="3429000"/>
          </a:xfrm>
          <a:prstGeom prst="rect">
            <a:avLst/>
          </a:prstGeom>
        </p:spPr>
        <p:txBody>
          <a:bodyPr/>
          <a:lstStyle/>
          <a:p>
            <a:endParaRPr/>
          </a:p>
        </p:txBody>
      </p:sp>
      <p:sp>
        <p:nvSpPr>
          <p:cNvPr id="337" name="Shape 337"/>
          <p:cNvSpPr>
            <a:spLocks noGrp="1"/>
          </p:cNvSpPr>
          <p:nvPr>
            <p:ph type="body" sz="quarter" idx="1"/>
          </p:nvPr>
        </p:nvSpPr>
        <p:spPr>
          <a:prstGeom prst="rect">
            <a:avLst/>
          </a:prstGeom>
        </p:spPr>
        <p:txBody>
          <a:bodyPr/>
          <a:lstStyle/>
          <a:p>
            <a:r>
              <a:t>A learner persona is a detailed profile of a representative, but perhaps imaginary student. </a:t>
            </a:r>
          </a:p>
          <a:p>
            <a:endParaRPr/>
          </a:p>
          <a:p>
            <a:r>
              <a:t>The technique borrowed from UI designers.</a:t>
            </a:r>
          </a:p>
          <a:p>
            <a:r>
              <a:t>Lesson design is all about putting yourself in your learner's shoes, and this is a helpful way to do that. It is all you will have to go on until you can start to get student/day of class feedback.</a:t>
            </a:r>
            <a:br/>
            <a:br/>
            <a:r>
              <a:t>A good learner persona should consist of five parts. </a:t>
            </a:r>
          </a:p>
          <a:p>
            <a:endParaRPr/>
          </a:p>
          <a:p>
            <a:r>
              <a:t>Here's an example persona written by Greg:</a:t>
            </a:r>
            <a:br/>
            <a:br/>
            <a:r>
              <a:t>"Jean is a professor of Computer Science whose research area is operating systems. She has been teaching undergraduate classes for six years, and increasingly believes there has to be a better way. The only training available through her university's teaching and learning center relates to posting assignments and grades in the learning management system, so she wants to find out what else she ought to be asking for."</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 name="Shape 348"/>
          <p:cNvSpPr>
            <a:spLocks noGrp="1" noRot="1" noChangeAspect="1"/>
          </p:cNvSpPr>
          <p:nvPr>
            <p:ph type="sldImg"/>
          </p:nvPr>
        </p:nvSpPr>
        <p:spPr>
          <a:xfrm>
            <a:off x="381000" y="685800"/>
            <a:ext cx="6096000" cy="3429000"/>
          </a:xfrm>
          <a:prstGeom prst="rect">
            <a:avLst/>
          </a:prstGeom>
        </p:spPr>
        <p:txBody>
          <a:bodyPr/>
          <a:lstStyle/>
          <a:p>
            <a:endParaRPr/>
          </a:p>
        </p:txBody>
      </p:sp>
      <p:sp>
        <p:nvSpPr>
          <p:cNvPr id="349" name="Shape 349"/>
          <p:cNvSpPr>
            <a:spLocks noGrp="1"/>
          </p:cNvSpPr>
          <p:nvPr>
            <p:ph type="body" sz="quarter" idx="1"/>
          </p:nvPr>
        </p:nvSpPr>
        <p:spPr>
          <a:prstGeom prst="rect">
            <a:avLst/>
          </a:prstGeom>
        </p:spPr>
        <p:txBody>
          <a:bodyPr/>
          <a:lstStyle/>
          <a:p>
            <a:r>
              <a:t>A learner persona is a detailed profile of a representative, but perhaps imaginary student. </a:t>
            </a:r>
          </a:p>
          <a:p>
            <a:endParaRPr/>
          </a:p>
          <a:p>
            <a:r>
              <a:t>The technique borrowed from UI designers.</a:t>
            </a:r>
          </a:p>
          <a:p>
            <a:r>
              <a:t>Lesson design is all about putting yourself in your learner's shoes, and this is a helpful way to do that. It is all you will have to go on until you can start to get student/day of class feedback.</a:t>
            </a:r>
            <a:br/>
            <a:br/>
            <a:r>
              <a:t>A good learner persona should consist of five parts. </a:t>
            </a:r>
          </a:p>
          <a:p>
            <a:endParaRPr/>
          </a:p>
          <a:p>
            <a:r>
              <a:t>Here's an example persona written by Greg:</a:t>
            </a:r>
            <a:br/>
            <a:br/>
            <a:r>
              <a:t>"Jean is a professor of Computer Science whose research area is operating systems. She has been teaching undergraduate classes for six years, and increasingly believes there has to be a better way. The only training available through her university's teaching and learning center relates to posting assignments and grades in the learning management system, so she wants to find out what else she ought to be asking for."</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6" name="Shape 356"/>
          <p:cNvSpPr>
            <a:spLocks noGrp="1" noRot="1" noChangeAspect="1"/>
          </p:cNvSpPr>
          <p:nvPr>
            <p:ph type="sldImg"/>
          </p:nvPr>
        </p:nvSpPr>
        <p:spPr>
          <a:xfrm>
            <a:off x="381000" y="685800"/>
            <a:ext cx="6096000" cy="3429000"/>
          </a:xfrm>
          <a:prstGeom prst="rect">
            <a:avLst/>
          </a:prstGeom>
        </p:spPr>
        <p:txBody>
          <a:bodyPr/>
          <a:lstStyle/>
          <a:p>
            <a:endParaRPr/>
          </a:p>
        </p:txBody>
      </p:sp>
      <p:sp>
        <p:nvSpPr>
          <p:cNvPr id="357" name="Shape 357"/>
          <p:cNvSpPr>
            <a:spLocks noGrp="1"/>
          </p:cNvSpPr>
          <p:nvPr>
            <p:ph type="body" sz="quarter" idx="1"/>
          </p:nvPr>
        </p:nvSpPr>
        <p:spPr>
          <a:prstGeom prst="rect">
            <a:avLst/>
          </a:prstGeom>
        </p:spPr>
        <p:txBody>
          <a:bodyPr/>
          <a:lstStyle/>
          <a:p>
            <a:r>
              <a:t>A learner persona is a detailed profile of a representative, but perhaps imaginary student. </a:t>
            </a:r>
          </a:p>
          <a:p>
            <a:endParaRPr/>
          </a:p>
          <a:p>
            <a:r>
              <a:t>The technique borrowed from UI designers.</a:t>
            </a:r>
          </a:p>
          <a:p>
            <a:r>
              <a:t>Lesson design is all about putting yourself in your learner's shoes, and this is a helpful way to do that. It is all you will have to go on until you can start to get student/day of class feedback.</a:t>
            </a:r>
            <a:br/>
            <a:br/>
            <a:r>
              <a:t>A good learner persona should consist of five parts. </a:t>
            </a:r>
          </a:p>
          <a:p>
            <a:endParaRPr/>
          </a:p>
          <a:p>
            <a:r>
              <a:t>Here's an example persona written by Greg:</a:t>
            </a:r>
            <a:br/>
            <a:br/>
            <a:r>
              <a:t>"Jean is a professor of Computer Science whose research area is operating systems. She has been teaching undergraduate classes for six years, and increasingly believes there has to be a better way. The only training available through her university's teaching and learning center relates to posting assignments and grades in the learning management system, so she wants to find out what else she ought to be asking for."</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2" name="Shape 372"/>
          <p:cNvSpPr>
            <a:spLocks noGrp="1" noRot="1" noChangeAspect="1"/>
          </p:cNvSpPr>
          <p:nvPr>
            <p:ph type="sldImg"/>
          </p:nvPr>
        </p:nvSpPr>
        <p:spPr>
          <a:xfrm>
            <a:off x="381000" y="685800"/>
            <a:ext cx="6096000" cy="3429000"/>
          </a:xfrm>
          <a:prstGeom prst="rect">
            <a:avLst/>
          </a:prstGeom>
        </p:spPr>
        <p:txBody>
          <a:bodyPr/>
          <a:lstStyle/>
          <a:p>
            <a:endParaRPr/>
          </a:p>
        </p:txBody>
      </p:sp>
      <p:sp>
        <p:nvSpPr>
          <p:cNvPr id="373" name="Shape 373"/>
          <p:cNvSpPr>
            <a:spLocks noGrp="1"/>
          </p:cNvSpPr>
          <p:nvPr>
            <p:ph type="body" sz="quarter" idx="1"/>
          </p:nvPr>
        </p:nvSpPr>
        <p:spPr>
          <a:prstGeom prst="rect">
            <a:avLst/>
          </a:prstGeom>
        </p:spPr>
        <p:txBody>
          <a:bodyPr/>
          <a:lstStyle/>
          <a:p>
            <a:r>
              <a:t>A learner persona is a detailed profile of a representative, but perhaps imaginary student. </a:t>
            </a:r>
          </a:p>
          <a:p>
            <a:endParaRPr/>
          </a:p>
          <a:p>
            <a:r>
              <a:t>The technique borrowed from UI designers.</a:t>
            </a:r>
          </a:p>
          <a:p>
            <a:r>
              <a:t>Lesson design is all about putting yourself in your learner's shoes, and this is a helpful way to do that. It is all you will have to go on until you can start to get student/day of class feedback.</a:t>
            </a:r>
            <a:br/>
            <a:br/>
            <a:r>
              <a:t>A good learner persona should consist of five parts. </a:t>
            </a:r>
          </a:p>
          <a:p>
            <a:endParaRPr/>
          </a:p>
          <a:p>
            <a:r>
              <a:t>Here's an example persona written by Greg:</a:t>
            </a:r>
            <a:br/>
            <a:br/>
            <a:r>
              <a:t>"Jean is a professor of Computer Science whose research area is operating systems. She has been teaching undergraduate classes for six years, and increasingly believes there has to be a better way. The only training available through her university's teaching and learning center relates to posting assignments and grades in the learning management system, so she wants to find out what else she ought to be asking for."</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creativecommons.org/licenses/by-sa/4.0/" TargetMode="Externa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creativecommons.org/licenses/by-sa/4.0/" TargetMode="Externa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hyperlink" Target="https://creativecommons.org/licenses/by-sa/4.0/" TargetMode="Externa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creativecommons.org/licenses/by-sa/4.0/" TargetMode="External"/><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hyperlink" Target="https://creativecommons.org/licenses/by-sa/4.0/" TargetMode="External"/><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hyperlink" Target="https://creativecommons.org/licenses/by-sa/4.0/"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creativecommons.org/licenses/by-sa/4.0/"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p:bg>
      <p:bgPr>
        <a:solidFill>
          <a:srgbClr val="FFFFFF"/>
        </a:solidFill>
        <a:effectLst/>
      </p:bgPr>
    </p:bg>
    <p:spTree>
      <p:nvGrpSpPr>
        <p:cNvPr id="1" name=""/>
        <p:cNvGrpSpPr/>
        <p:nvPr/>
      </p:nvGrpSpPr>
      <p:grpSpPr>
        <a:xfrm>
          <a:off x="0" y="0"/>
          <a:ext cx="0" cy="0"/>
          <a:chOff x="0" y="0"/>
          <a:chExt cx="0" cy="0"/>
        </a:xfrm>
      </p:grpSpPr>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Text copy 5">
    <p:bg>
      <p:bgPr>
        <a:solidFill>
          <a:srgbClr val="FFFFFF"/>
        </a:solidFill>
        <a:effectLst/>
      </p:bgPr>
    </p:bg>
    <p:spTree>
      <p:nvGrpSpPr>
        <p:cNvPr id="1" name=""/>
        <p:cNvGrpSpPr/>
        <p:nvPr/>
      </p:nvGrpSpPr>
      <p:grpSpPr>
        <a:xfrm>
          <a:off x="0" y="0"/>
          <a:ext cx="0" cy="0"/>
          <a:chOff x="0" y="0"/>
          <a:chExt cx="0" cy="0"/>
        </a:xfrm>
      </p:grpSpPr>
      <p:pic>
        <p:nvPicPr>
          <p:cNvPr id="99" name="rmarkdown.png"/>
          <p:cNvPicPr>
            <a:picLocks noChangeAspect="1"/>
          </p:cNvPicPr>
          <p:nvPr/>
        </p:nvPicPr>
        <p:blipFill>
          <a:blip r:embed="rId2">
            <a:extLst/>
          </a:blip>
          <a:stretch>
            <a:fillRect/>
          </a:stretch>
        </p:blipFill>
        <p:spPr>
          <a:xfrm>
            <a:off x="22453674" y="11724042"/>
            <a:ext cx="1533934" cy="1778001"/>
          </a:xfrm>
          <a:prstGeom prst="rect">
            <a:avLst/>
          </a:prstGeom>
          <a:ln w="12700">
            <a:miter lim="400000"/>
          </a:ln>
        </p:spPr>
      </p:pic>
      <p:sp>
        <p:nvSpPr>
          <p:cNvPr id="100" name="Shape 100"/>
          <p:cNvSpPr txBox="1">
            <a:spLocks noGrp="1"/>
          </p:cNvSpPr>
          <p:nvPr>
            <p:ph type="sldNum" sz="quarter" idx="2"/>
          </p:nvPr>
        </p:nvSpPr>
        <p:spPr>
          <a:xfrm>
            <a:off x="11952882" y="13019484"/>
            <a:ext cx="460376" cy="498476"/>
          </a:xfrm>
          <a:prstGeom prst="rect">
            <a:avLst/>
          </a:prstGeom>
        </p:spPr>
        <p:txBody>
          <a:bodyPr lIns="71437" tIns="71437" rIns="71437" bIns="71437"/>
          <a:lstStyle>
            <a:lvl1pPr defTabSz="584200">
              <a:defRPr>
                <a:solidFill>
                  <a:srgbClr val="FFFFFF"/>
                </a:solidFill>
                <a:latin typeface="Gill Sans"/>
                <a:ea typeface="Gill Sans"/>
                <a:cs typeface="Gill Sans"/>
                <a:sym typeface="Gill Sans"/>
              </a:defRPr>
            </a:lvl1p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Title">
    <p:bg>
      <p:bgPr>
        <a:solidFill>
          <a:srgbClr val="FFFFFF"/>
        </a:solidFill>
        <a:effectLst/>
      </p:bgPr>
    </p:bg>
    <p:spTree>
      <p:nvGrpSpPr>
        <p:cNvPr id="1" name=""/>
        <p:cNvGrpSpPr/>
        <p:nvPr/>
      </p:nvGrpSpPr>
      <p:grpSpPr>
        <a:xfrm>
          <a:off x="0" y="0"/>
          <a:ext cx="0" cy="0"/>
          <a:chOff x="0" y="0"/>
          <a:chExt cx="0" cy="0"/>
        </a:xfrm>
      </p:grpSpPr>
      <p:sp>
        <p:nvSpPr>
          <p:cNvPr id="107" name="Shape 107"/>
          <p:cNvSpPr txBox="1"/>
          <p:nvPr/>
        </p:nvSpPr>
        <p:spPr>
          <a:xfrm>
            <a:off x="-36668" y="13054142"/>
            <a:ext cx="3779386" cy="5238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p>
            <a:pPr>
              <a:defRPr sz="2500">
                <a:solidFill>
                  <a:srgbClr val="78AAD6"/>
                </a:solidFill>
                <a:latin typeface="Helvetica"/>
                <a:ea typeface="Helvetica"/>
                <a:cs typeface="Helvetica"/>
                <a:sym typeface="Helvetica"/>
              </a:defRPr>
            </a:pPr>
            <a:r>
              <a:t>Slides </a:t>
            </a:r>
            <a:r>
              <a:rPr u="sng">
                <a:hlinkClick r:id="rId2"/>
              </a:rPr>
              <a:t>CC BY-SA RStudio</a:t>
            </a:r>
          </a:p>
        </p:txBody>
      </p:sp>
      <p:pic>
        <p:nvPicPr>
          <p:cNvPr id="108" name="rmarkdown.png"/>
          <p:cNvPicPr>
            <a:picLocks noChangeAspect="1"/>
          </p:cNvPicPr>
          <p:nvPr/>
        </p:nvPicPr>
        <p:blipFill>
          <a:blip r:embed="rId3">
            <a:extLst/>
          </a:blip>
          <a:stretch>
            <a:fillRect/>
          </a:stretch>
        </p:blipFill>
        <p:spPr>
          <a:xfrm>
            <a:off x="22453674" y="11724042"/>
            <a:ext cx="1533934" cy="1778001"/>
          </a:xfrm>
          <a:prstGeom prst="rect">
            <a:avLst/>
          </a:prstGeom>
          <a:ln w="12700">
            <a:miter lim="400000"/>
          </a:ln>
        </p:spPr>
      </p:pic>
      <p:sp>
        <p:nvSpPr>
          <p:cNvPr id="109" name="Shape 109"/>
          <p:cNvSpPr txBox="1">
            <a:spLocks noGrp="1"/>
          </p:cNvSpPr>
          <p:nvPr>
            <p:ph type="sldNum" sz="quarter" idx="2"/>
          </p:nvPr>
        </p:nvSpPr>
        <p:spPr>
          <a:xfrm>
            <a:off x="11952882" y="13019484"/>
            <a:ext cx="460376" cy="498476"/>
          </a:xfrm>
          <a:prstGeom prst="rect">
            <a:avLst/>
          </a:prstGeom>
        </p:spPr>
        <p:txBody>
          <a:bodyPr lIns="71437" tIns="71437" rIns="71437" bIns="71437"/>
          <a:lstStyle>
            <a:lvl1pPr defTabSz="584200">
              <a:defRPr>
                <a:solidFill>
                  <a:srgbClr val="000000"/>
                </a:solidFill>
                <a:latin typeface="Gill Sans"/>
                <a:ea typeface="Gill Sans"/>
                <a:cs typeface="Gill Sans"/>
                <a:sym typeface="Gill Sans"/>
              </a:defRPr>
            </a:lvl1p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ext">
    <p:bg>
      <p:bgPr>
        <a:solidFill>
          <a:srgbClr val="FFFFFF"/>
        </a:solidFill>
        <a:effectLst/>
      </p:bgPr>
    </p:bg>
    <p:spTree>
      <p:nvGrpSpPr>
        <p:cNvPr id="1" name=""/>
        <p:cNvGrpSpPr/>
        <p:nvPr/>
      </p:nvGrpSpPr>
      <p:grpSpPr>
        <a:xfrm>
          <a:off x="0" y="0"/>
          <a:ext cx="0" cy="0"/>
          <a:chOff x="0" y="0"/>
          <a:chExt cx="0" cy="0"/>
        </a:xfrm>
      </p:grpSpPr>
      <p:sp>
        <p:nvSpPr>
          <p:cNvPr id="116" name="Shape 116"/>
          <p:cNvSpPr txBox="1">
            <a:spLocks noGrp="1"/>
          </p:cNvSpPr>
          <p:nvPr>
            <p:ph type="title"/>
          </p:nvPr>
        </p:nvSpPr>
        <p:spPr>
          <a:xfrm>
            <a:off x="4833937" y="357187"/>
            <a:ext cx="14716126" cy="3429001"/>
          </a:xfrm>
          <a:prstGeom prst="rect">
            <a:avLst/>
          </a:prstGeom>
        </p:spPr>
        <p:txBody>
          <a:bodyPr lIns="71437" tIns="71437" rIns="71437" bIns="71437"/>
          <a:lstStyle>
            <a:lvl1pPr algn="ctr" defTabSz="584200">
              <a:defRPr sz="11800" cap="none">
                <a:solidFill>
                  <a:srgbClr val="000000"/>
                </a:solidFill>
                <a:latin typeface="+mn-lt"/>
                <a:ea typeface="+mn-ea"/>
                <a:cs typeface="+mn-cs"/>
                <a:sym typeface="Helvetica Neue"/>
              </a:defRPr>
            </a:lvl1pPr>
          </a:lstStyle>
          <a:p>
            <a:r>
              <a:t>Title Text</a:t>
            </a:r>
          </a:p>
        </p:txBody>
      </p:sp>
      <p:sp>
        <p:nvSpPr>
          <p:cNvPr id="117" name="Shape 117"/>
          <p:cNvSpPr txBox="1">
            <a:spLocks noGrp="1"/>
          </p:cNvSpPr>
          <p:nvPr>
            <p:ph type="body" sz="half" idx="1"/>
          </p:nvPr>
        </p:nvSpPr>
        <p:spPr>
          <a:xfrm>
            <a:off x="5526664" y="4505027"/>
            <a:ext cx="14716126" cy="8036720"/>
          </a:xfrm>
          <a:prstGeom prst="rect">
            <a:avLst/>
          </a:prstGeom>
        </p:spPr>
        <p:txBody>
          <a:bodyPr lIns="71437" tIns="71437" rIns="71437" bIns="71437"/>
          <a:lstStyle>
            <a:lvl1pPr marL="0" indent="317500" defTabSz="584200">
              <a:spcBef>
                <a:spcPts val="2400"/>
              </a:spcBef>
              <a:buSzTx/>
              <a:buNone/>
              <a:defRPr sz="5800">
                <a:solidFill>
                  <a:srgbClr val="000000"/>
                </a:solidFill>
                <a:latin typeface="+mn-lt"/>
                <a:ea typeface="+mn-ea"/>
                <a:cs typeface="+mn-cs"/>
                <a:sym typeface="Helvetica Neue"/>
              </a:defRPr>
            </a:lvl1pPr>
            <a:lvl2pPr marL="0" indent="762000" defTabSz="584200">
              <a:spcBef>
                <a:spcPts val="2400"/>
              </a:spcBef>
              <a:buSzTx/>
              <a:buNone/>
              <a:defRPr sz="5800">
                <a:solidFill>
                  <a:srgbClr val="000000"/>
                </a:solidFill>
                <a:latin typeface="+mn-lt"/>
                <a:ea typeface="+mn-ea"/>
                <a:cs typeface="+mn-cs"/>
                <a:sym typeface="Helvetica Neue"/>
              </a:defRPr>
            </a:lvl2pPr>
            <a:lvl3pPr marL="0" indent="1206500" defTabSz="584200">
              <a:spcBef>
                <a:spcPts val="2400"/>
              </a:spcBef>
              <a:buSzTx/>
              <a:buNone/>
              <a:defRPr sz="5800">
                <a:solidFill>
                  <a:srgbClr val="000000"/>
                </a:solidFill>
                <a:latin typeface="+mn-lt"/>
                <a:ea typeface="+mn-ea"/>
                <a:cs typeface="+mn-cs"/>
                <a:sym typeface="Helvetica Neue"/>
              </a:defRPr>
            </a:lvl3pPr>
            <a:lvl4pPr marL="0" indent="1651000" defTabSz="584200">
              <a:spcBef>
                <a:spcPts val="2400"/>
              </a:spcBef>
              <a:buSzTx/>
              <a:buNone/>
              <a:defRPr sz="5800">
                <a:solidFill>
                  <a:srgbClr val="000000"/>
                </a:solidFill>
                <a:latin typeface="+mn-lt"/>
                <a:ea typeface="+mn-ea"/>
                <a:cs typeface="+mn-cs"/>
                <a:sym typeface="Helvetica Neue"/>
              </a:defRPr>
            </a:lvl4pPr>
            <a:lvl5pPr marL="0" indent="2095500" defTabSz="584200">
              <a:spcBef>
                <a:spcPts val="2400"/>
              </a:spcBef>
              <a:buSzTx/>
              <a:buNone/>
              <a:defRPr sz="5800">
                <a:solidFill>
                  <a:srgbClr val="000000"/>
                </a:solidFill>
                <a:latin typeface="+mn-lt"/>
                <a:ea typeface="+mn-ea"/>
                <a:cs typeface="+mn-cs"/>
                <a:sym typeface="Helvetica Neue"/>
              </a:defRPr>
            </a:lvl5pPr>
          </a:lstStyle>
          <a:p>
            <a:r>
              <a:t>Body Level One</a:t>
            </a:r>
          </a:p>
          <a:p>
            <a:pPr lvl="1"/>
            <a:r>
              <a:t>Body Level Two</a:t>
            </a:r>
          </a:p>
          <a:p>
            <a:pPr lvl="2"/>
            <a:r>
              <a:t>Body Level Three</a:t>
            </a:r>
          </a:p>
          <a:p>
            <a:pPr lvl="3"/>
            <a:r>
              <a:t>Body Level Four</a:t>
            </a:r>
          </a:p>
          <a:p>
            <a:pPr lvl="4"/>
            <a:r>
              <a:t>Body Level Five</a:t>
            </a:r>
          </a:p>
        </p:txBody>
      </p:sp>
      <p:sp>
        <p:nvSpPr>
          <p:cNvPr id="118" name="Shape 118"/>
          <p:cNvSpPr txBox="1"/>
          <p:nvPr/>
        </p:nvSpPr>
        <p:spPr>
          <a:xfrm>
            <a:off x="-91160" y="13054142"/>
            <a:ext cx="2826421" cy="5238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a:defRPr sz="2500" u="sng">
                <a:solidFill>
                  <a:srgbClr val="78AAD6"/>
                </a:solidFill>
                <a:latin typeface="Helvetica"/>
                <a:ea typeface="Helvetica"/>
                <a:cs typeface="Helvetica"/>
                <a:sym typeface="Helvetica"/>
                <a:hlinkClick r:id="rId2"/>
              </a:defRPr>
            </a:lvl1pPr>
          </a:lstStyle>
          <a:p>
            <a:pPr>
              <a:defRPr u="none"/>
            </a:pPr>
            <a:r>
              <a:rPr u="sng">
                <a:hlinkClick r:id="rId2"/>
              </a:rPr>
              <a:t>CC BY-SA RStudio</a:t>
            </a:r>
          </a:p>
        </p:txBody>
      </p:sp>
      <p:pic>
        <p:nvPicPr>
          <p:cNvPr id="119" name="rmarkdown.png"/>
          <p:cNvPicPr>
            <a:picLocks noChangeAspect="1"/>
          </p:cNvPicPr>
          <p:nvPr/>
        </p:nvPicPr>
        <p:blipFill>
          <a:blip r:embed="rId3">
            <a:extLst/>
          </a:blip>
          <a:stretch>
            <a:fillRect/>
          </a:stretch>
        </p:blipFill>
        <p:spPr>
          <a:xfrm>
            <a:off x="22453674" y="11724042"/>
            <a:ext cx="1533934" cy="1778001"/>
          </a:xfrm>
          <a:prstGeom prst="rect">
            <a:avLst/>
          </a:prstGeom>
          <a:ln w="12700">
            <a:miter lim="400000"/>
          </a:ln>
        </p:spPr>
      </p:pic>
      <p:sp>
        <p:nvSpPr>
          <p:cNvPr id="120" name="Shape 120"/>
          <p:cNvSpPr txBox="1">
            <a:spLocks noGrp="1"/>
          </p:cNvSpPr>
          <p:nvPr>
            <p:ph type="sldNum" sz="quarter" idx="2"/>
          </p:nvPr>
        </p:nvSpPr>
        <p:spPr>
          <a:xfrm>
            <a:off x="11952882" y="13019484"/>
            <a:ext cx="460376" cy="498476"/>
          </a:xfrm>
          <a:prstGeom prst="rect">
            <a:avLst/>
          </a:prstGeom>
        </p:spPr>
        <p:txBody>
          <a:bodyPr lIns="71437" tIns="71437" rIns="71437" bIns="71437"/>
          <a:lstStyle>
            <a:lvl1pPr defTabSz="584200">
              <a:defRPr>
                <a:solidFill>
                  <a:srgbClr val="FFFFFF"/>
                </a:solidFill>
                <a:latin typeface="Gill Sans"/>
                <a:ea typeface="Gill Sans"/>
                <a:cs typeface="Gill Sans"/>
                <a:sym typeface="Gill Sans"/>
              </a:defRPr>
            </a:lvl1p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127" name="Shape 127"/>
          <p:cNvSpPr>
            <a:spLocks noGrp="1"/>
          </p:cNvSpPr>
          <p:nvPr>
            <p:ph type="body" sz="quarter" idx="13"/>
          </p:nvPr>
        </p:nvSpPr>
        <p:spPr>
          <a:xfrm>
            <a:off x="2387600" y="8001000"/>
            <a:ext cx="19621500" cy="838200"/>
          </a:xfrm>
          <a:prstGeom prst="rect">
            <a:avLst/>
          </a:prstGeom>
        </p:spPr>
        <p:txBody>
          <a:bodyPr anchor="t">
            <a:spAutoFit/>
          </a:bodyPr>
          <a:lstStyle>
            <a:lvl1pPr marL="0" indent="0" algn="ctr">
              <a:spcBef>
                <a:spcPts val="0"/>
              </a:spcBef>
              <a:buSzTx/>
              <a:buNone/>
              <a:defRPr sz="4800">
                <a:solidFill>
                  <a:srgbClr val="535353"/>
                </a:solidFill>
              </a:defRPr>
            </a:lvl1pPr>
          </a:lstStyle>
          <a:p>
            <a:r>
              <a:t>–Johnny Appleseed</a:t>
            </a:r>
          </a:p>
        </p:txBody>
      </p:sp>
      <p:sp>
        <p:nvSpPr>
          <p:cNvPr id="128" name="Shape 128"/>
          <p:cNvSpPr>
            <a:spLocks noGrp="1"/>
          </p:cNvSpPr>
          <p:nvPr>
            <p:ph type="body" sz="quarter" idx="14"/>
          </p:nvPr>
        </p:nvSpPr>
        <p:spPr>
          <a:xfrm>
            <a:off x="2374900" y="5422899"/>
            <a:ext cx="19621500" cy="1790701"/>
          </a:xfrm>
          <a:prstGeom prst="rect">
            <a:avLst/>
          </a:prstGeom>
        </p:spPr>
        <p:txBody>
          <a:bodyPr>
            <a:spAutoFit/>
          </a:bodyPr>
          <a:lstStyle>
            <a:lvl1pPr marL="0" indent="0" algn="ctr">
              <a:spcBef>
                <a:spcPts val="0"/>
              </a:spcBef>
              <a:buSzTx/>
              <a:buNone/>
              <a:defRPr sz="11100" i="1">
                <a:solidFill>
                  <a:srgbClr val="005493">
                    <a:alpha val="75000"/>
                  </a:srgbClr>
                </a:solidFill>
              </a:defRPr>
            </a:lvl1pPr>
          </a:lstStyle>
          <a:p>
            <a:r>
              <a:t>“Type a quote here.”</a:t>
            </a:r>
          </a:p>
        </p:txBody>
      </p:sp>
      <p:sp>
        <p:nvSpPr>
          <p:cNvPr id="129" name="Shape 129"/>
          <p:cNvSpPr txBox="1"/>
          <p:nvPr/>
        </p:nvSpPr>
        <p:spPr>
          <a:xfrm>
            <a:off x="-91160" y="13054142"/>
            <a:ext cx="2826421" cy="5238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a:defRPr sz="2500" u="sng">
                <a:solidFill>
                  <a:srgbClr val="78AAD6"/>
                </a:solidFill>
                <a:latin typeface="Helvetica"/>
                <a:ea typeface="Helvetica"/>
                <a:cs typeface="Helvetica"/>
                <a:sym typeface="Helvetica"/>
                <a:hlinkClick r:id="rId2"/>
              </a:defRPr>
            </a:lvl1pPr>
          </a:lstStyle>
          <a:p>
            <a:pPr>
              <a:defRPr u="none"/>
            </a:pPr>
            <a:r>
              <a:rPr u="sng">
                <a:hlinkClick r:id="rId2"/>
              </a:rPr>
              <a:t>CC BY-SA RStudio</a:t>
            </a:r>
          </a:p>
        </p:txBody>
      </p:sp>
      <p:sp>
        <p:nvSpPr>
          <p:cNvPr id="130" name="Shape 130"/>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Text">
    <p:bg>
      <p:bgPr>
        <a:solidFill>
          <a:srgbClr val="FFFFFF"/>
        </a:solidFill>
        <a:effectLst/>
      </p:bgPr>
    </p:bg>
    <p:spTree>
      <p:nvGrpSpPr>
        <p:cNvPr id="1" name=""/>
        <p:cNvGrpSpPr/>
        <p:nvPr/>
      </p:nvGrpSpPr>
      <p:grpSpPr>
        <a:xfrm>
          <a:off x="0" y="0"/>
          <a:ext cx="0" cy="0"/>
          <a:chOff x="0" y="0"/>
          <a:chExt cx="0" cy="0"/>
        </a:xfrm>
      </p:grpSpPr>
      <p:sp>
        <p:nvSpPr>
          <p:cNvPr id="137" name="Shape 137"/>
          <p:cNvSpPr txBox="1"/>
          <p:nvPr/>
        </p:nvSpPr>
        <p:spPr>
          <a:xfrm>
            <a:off x="-91160" y="13054142"/>
            <a:ext cx="2826421" cy="5238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a:defRPr sz="2500" u="sng">
                <a:solidFill>
                  <a:srgbClr val="78AAD6"/>
                </a:solidFill>
                <a:latin typeface="Helvetica"/>
                <a:ea typeface="Helvetica"/>
                <a:cs typeface="Helvetica"/>
                <a:sym typeface="Helvetica"/>
                <a:hlinkClick r:id="rId2"/>
              </a:defRPr>
            </a:lvl1pPr>
          </a:lstStyle>
          <a:p>
            <a:pPr>
              <a:defRPr u="none"/>
            </a:pPr>
            <a:r>
              <a:rPr u="sng">
                <a:hlinkClick r:id="rId2"/>
              </a:rPr>
              <a:t>CC BY-SA RStudio</a:t>
            </a:r>
          </a:p>
        </p:txBody>
      </p:sp>
      <p:pic>
        <p:nvPicPr>
          <p:cNvPr id="138" name="rmarkdown.png"/>
          <p:cNvPicPr>
            <a:picLocks noChangeAspect="1"/>
          </p:cNvPicPr>
          <p:nvPr/>
        </p:nvPicPr>
        <p:blipFill>
          <a:blip r:embed="rId3">
            <a:extLst/>
          </a:blip>
          <a:stretch>
            <a:fillRect/>
          </a:stretch>
        </p:blipFill>
        <p:spPr>
          <a:xfrm>
            <a:off x="22453674" y="11724042"/>
            <a:ext cx="1533934" cy="1778001"/>
          </a:xfrm>
          <a:prstGeom prst="rect">
            <a:avLst/>
          </a:prstGeom>
          <a:ln w="12700">
            <a:miter lim="400000"/>
          </a:ln>
        </p:spPr>
      </p:pic>
      <p:sp>
        <p:nvSpPr>
          <p:cNvPr id="139" name="Shape 139"/>
          <p:cNvSpPr txBox="1">
            <a:spLocks noGrp="1"/>
          </p:cNvSpPr>
          <p:nvPr>
            <p:ph type="sldNum" sz="quarter" idx="2"/>
          </p:nvPr>
        </p:nvSpPr>
        <p:spPr>
          <a:xfrm>
            <a:off x="11952882" y="13019484"/>
            <a:ext cx="460376" cy="498476"/>
          </a:xfrm>
          <a:prstGeom prst="rect">
            <a:avLst/>
          </a:prstGeom>
        </p:spPr>
        <p:txBody>
          <a:bodyPr lIns="71437" tIns="71437" rIns="71437" bIns="71437"/>
          <a:lstStyle>
            <a:lvl1pPr defTabSz="584200">
              <a:defRPr>
                <a:solidFill>
                  <a:srgbClr val="FFFFFF"/>
                </a:solidFill>
                <a:latin typeface="Gill Sans"/>
                <a:ea typeface="Gill Sans"/>
                <a:cs typeface="Gill Sans"/>
                <a:sym typeface="Gill Sans"/>
              </a:defRPr>
            </a:lvl1p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Text">
    <p:bg>
      <p:bgPr>
        <a:solidFill>
          <a:srgbClr val="FFFFFF"/>
        </a:solidFill>
        <a:effectLst/>
      </p:bgPr>
    </p:bg>
    <p:spTree>
      <p:nvGrpSpPr>
        <p:cNvPr id="1" name=""/>
        <p:cNvGrpSpPr/>
        <p:nvPr/>
      </p:nvGrpSpPr>
      <p:grpSpPr>
        <a:xfrm>
          <a:off x="0" y="0"/>
          <a:ext cx="0" cy="0"/>
          <a:chOff x="0" y="0"/>
          <a:chExt cx="0" cy="0"/>
        </a:xfrm>
      </p:grpSpPr>
      <p:pic>
        <p:nvPicPr>
          <p:cNvPr id="146" name="rmarkdown.png"/>
          <p:cNvPicPr>
            <a:picLocks noChangeAspect="1"/>
          </p:cNvPicPr>
          <p:nvPr/>
        </p:nvPicPr>
        <p:blipFill>
          <a:blip r:embed="rId2">
            <a:extLst/>
          </a:blip>
          <a:stretch>
            <a:fillRect/>
          </a:stretch>
        </p:blipFill>
        <p:spPr>
          <a:xfrm>
            <a:off x="22453674" y="11724042"/>
            <a:ext cx="1533934" cy="1778001"/>
          </a:xfrm>
          <a:prstGeom prst="rect">
            <a:avLst/>
          </a:prstGeom>
          <a:ln w="12700">
            <a:miter lim="400000"/>
          </a:ln>
        </p:spPr>
      </p:pic>
      <p:sp>
        <p:nvSpPr>
          <p:cNvPr id="147" name="Shape 147"/>
          <p:cNvSpPr txBox="1">
            <a:spLocks noGrp="1"/>
          </p:cNvSpPr>
          <p:nvPr>
            <p:ph type="title"/>
          </p:nvPr>
        </p:nvSpPr>
        <p:spPr>
          <a:xfrm>
            <a:off x="4833937" y="357187"/>
            <a:ext cx="14716126" cy="3429001"/>
          </a:xfrm>
          <a:prstGeom prst="rect">
            <a:avLst/>
          </a:prstGeom>
        </p:spPr>
        <p:txBody>
          <a:bodyPr lIns="71437" tIns="71437" rIns="71437" bIns="71437"/>
          <a:lstStyle>
            <a:lvl1pPr algn="ctr" defTabSz="584200">
              <a:defRPr sz="11800" cap="none">
                <a:solidFill>
                  <a:srgbClr val="000000"/>
                </a:solidFill>
                <a:latin typeface="+mn-lt"/>
                <a:ea typeface="+mn-ea"/>
                <a:cs typeface="+mn-cs"/>
                <a:sym typeface="Helvetica Neue"/>
              </a:defRPr>
            </a:lvl1pPr>
          </a:lstStyle>
          <a:p>
            <a:r>
              <a:t>Title Text</a:t>
            </a:r>
          </a:p>
        </p:txBody>
      </p:sp>
      <p:sp>
        <p:nvSpPr>
          <p:cNvPr id="148" name="Shape 148"/>
          <p:cNvSpPr txBox="1">
            <a:spLocks noGrp="1"/>
          </p:cNvSpPr>
          <p:nvPr>
            <p:ph type="body" sz="half" idx="1"/>
          </p:nvPr>
        </p:nvSpPr>
        <p:spPr>
          <a:xfrm>
            <a:off x="5526664" y="4505027"/>
            <a:ext cx="14716126" cy="8036720"/>
          </a:xfrm>
          <a:prstGeom prst="rect">
            <a:avLst/>
          </a:prstGeom>
        </p:spPr>
        <p:txBody>
          <a:bodyPr lIns="71437" tIns="71437" rIns="71437" bIns="71437"/>
          <a:lstStyle>
            <a:lvl1pPr marL="0" indent="317500" defTabSz="584200">
              <a:spcBef>
                <a:spcPts val="2400"/>
              </a:spcBef>
              <a:buSzTx/>
              <a:buNone/>
              <a:defRPr sz="5800">
                <a:solidFill>
                  <a:srgbClr val="000000"/>
                </a:solidFill>
                <a:latin typeface="+mn-lt"/>
                <a:ea typeface="+mn-ea"/>
                <a:cs typeface="+mn-cs"/>
                <a:sym typeface="Helvetica Neue"/>
              </a:defRPr>
            </a:lvl1pPr>
            <a:lvl2pPr marL="0" indent="762000" defTabSz="584200">
              <a:spcBef>
                <a:spcPts val="2400"/>
              </a:spcBef>
              <a:buSzTx/>
              <a:buNone/>
              <a:defRPr sz="5800">
                <a:solidFill>
                  <a:srgbClr val="000000"/>
                </a:solidFill>
                <a:latin typeface="+mn-lt"/>
                <a:ea typeface="+mn-ea"/>
                <a:cs typeface="+mn-cs"/>
                <a:sym typeface="Helvetica Neue"/>
              </a:defRPr>
            </a:lvl2pPr>
            <a:lvl3pPr marL="0" indent="1206500" defTabSz="584200">
              <a:spcBef>
                <a:spcPts val="2400"/>
              </a:spcBef>
              <a:buSzTx/>
              <a:buNone/>
              <a:defRPr sz="5800">
                <a:solidFill>
                  <a:srgbClr val="000000"/>
                </a:solidFill>
                <a:latin typeface="+mn-lt"/>
                <a:ea typeface="+mn-ea"/>
                <a:cs typeface="+mn-cs"/>
                <a:sym typeface="Helvetica Neue"/>
              </a:defRPr>
            </a:lvl3pPr>
            <a:lvl4pPr marL="0" indent="1651000" defTabSz="584200">
              <a:spcBef>
                <a:spcPts val="2400"/>
              </a:spcBef>
              <a:buSzTx/>
              <a:buNone/>
              <a:defRPr sz="5800">
                <a:solidFill>
                  <a:srgbClr val="000000"/>
                </a:solidFill>
                <a:latin typeface="+mn-lt"/>
                <a:ea typeface="+mn-ea"/>
                <a:cs typeface="+mn-cs"/>
                <a:sym typeface="Helvetica Neue"/>
              </a:defRPr>
            </a:lvl4pPr>
            <a:lvl5pPr marL="0" indent="2095500" defTabSz="584200">
              <a:spcBef>
                <a:spcPts val="2400"/>
              </a:spcBef>
              <a:buSzTx/>
              <a:buNone/>
              <a:defRPr sz="5800">
                <a:solidFill>
                  <a:srgbClr val="000000"/>
                </a:solidFill>
                <a:latin typeface="+mn-lt"/>
                <a:ea typeface="+mn-ea"/>
                <a:cs typeface="+mn-cs"/>
                <a:sym typeface="Helvetica Neue"/>
              </a:defRPr>
            </a:lvl5pPr>
          </a:lstStyle>
          <a:p>
            <a:r>
              <a:t>Body Level One</a:t>
            </a:r>
          </a:p>
          <a:p>
            <a:pPr lvl="1"/>
            <a:r>
              <a:t>Body Level Two</a:t>
            </a:r>
          </a:p>
          <a:p>
            <a:pPr lvl="2"/>
            <a:r>
              <a:t>Body Level Three</a:t>
            </a:r>
          </a:p>
          <a:p>
            <a:pPr lvl="3"/>
            <a:r>
              <a:t>Body Level Four</a:t>
            </a:r>
          </a:p>
          <a:p>
            <a:pPr lvl="4"/>
            <a:r>
              <a:t>Body Level Five</a:t>
            </a:r>
          </a:p>
        </p:txBody>
      </p:sp>
      <p:sp>
        <p:nvSpPr>
          <p:cNvPr id="149" name="Shape 149"/>
          <p:cNvSpPr txBox="1">
            <a:spLocks noGrp="1"/>
          </p:cNvSpPr>
          <p:nvPr>
            <p:ph type="sldNum" sz="quarter" idx="2"/>
          </p:nvPr>
        </p:nvSpPr>
        <p:spPr>
          <a:xfrm>
            <a:off x="11952882" y="13019484"/>
            <a:ext cx="460376" cy="498476"/>
          </a:xfrm>
          <a:prstGeom prst="rect">
            <a:avLst/>
          </a:prstGeom>
        </p:spPr>
        <p:txBody>
          <a:bodyPr lIns="71437" tIns="71437" rIns="71437" bIns="71437"/>
          <a:lstStyle>
            <a:lvl1pPr defTabSz="584200">
              <a:defRPr>
                <a:solidFill>
                  <a:srgbClr val="FFFFFF"/>
                </a:solidFill>
                <a:latin typeface="Gill Sans"/>
                <a:ea typeface="Gill Sans"/>
                <a:cs typeface="Gill Sans"/>
                <a:sym typeface="Gill Sans"/>
              </a:defRPr>
            </a:lvl1pPr>
          </a:lstStyle>
          <a:p>
            <a:fld id="{86CB4B4D-7CA3-9044-876B-883B54F8677D}" type="slidenum">
              <a:t>‹#›</a:t>
            </a:fld>
            <a:endParaRP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Text">
    <p:bg>
      <p:bgPr>
        <a:solidFill>
          <a:srgbClr val="FFFFFF"/>
        </a:solidFill>
        <a:effectLst/>
      </p:bgPr>
    </p:bg>
    <p:spTree>
      <p:nvGrpSpPr>
        <p:cNvPr id="1" name=""/>
        <p:cNvGrpSpPr/>
        <p:nvPr/>
      </p:nvGrpSpPr>
      <p:grpSpPr>
        <a:xfrm>
          <a:off x="0" y="0"/>
          <a:ext cx="0" cy="0"/>
          <a:chOff x="0" y="0"/>
          <a:chExt cx="0" cy="0"/>
        </a:xfrm>
      </p:grpSpPr>
      <p:pic>
        <p:nvPicPr>
          <p:cNvPr id="164" name="pdf-dplyr.png"/>
          <p:cNvPicPr>
            <a:picLocks noChangeAspect="1"/>
          </p:cNvPicPr>
          <p:nvPr/>
        </p:nvPicPr>
        <p:blipFill>
          <a:blip r:embed="rId2">
            <a:extLst/>
          </a:blip>
          <a:stretch>
            <a:fillRect/>
          </a:stretch>
        </p:blipFill>
        <p:spPr>
          <a:xfrm>
            <a:off x="22452291" y="11722529"/>
            <a:ext cx="1536701" cy="1781028"/>
          </a:xfrm>
          <a:prstGeom prst="rect">
            <a:avLst/>
          </a:prstGeom>
          <a:ln w="12700">
            <a:miter lim="400000"/>
          </a:ln>
        </p:spPr>
      </p:pic>
      <p:sp>
        <p:nvSpPr>
          <p:cNvPr id="165" name="Shape 165"/>
          <p:cNvSpPr txBox="1">
            <a:spLocks noGrp="1"/>
          </p:cNvSpPr>
          <p:nvPr>
            <p:ph type="title"/>
          </p:nvPr>
        </p:nvSpPr>
        <p:spPr>
          <a:xfrm>
            <a:off x="4833937" y="357187"/>
            <a:ext cx="14716126" cy="3429001"/>
          </a:xfrm>
          <a:prstGeom prst="rect">
            <a:avLst/>
          </a:prstGeom>
        </p:spPr>
        <p:txBody>
          <a:bodyPr lIns="71437" tIns="71437" rIns="71437" bIns="71437"/>
          <a:lstStyle>
            <a:lvl1pPr algn="ctr" defTabSz="584200">
              <a:defRPr sz="11800" cap="none">
                <a:solidFill>
                  <a:srgbClr val="000000"/>
                </a:solidFill>
                <a:latin typeface="+mn-lt"/>
                <a:ea typeface="+mn-ea"/>
                <a:cs typeface="+mn-cs"/>
                <a:sym typeface="Helvetica Neue"/>
              </a:defRPr>
            </a:lvl1pPr>
          </a:lstStyle>
          <a:p>
            <a:r>
              <a:t>Title Text</a:t>
            </a:r>
          </a:p>
        </p:txBody>
      </p:sp>
      <p:sp>
        <p:nvSpPr>
          <p:cNvPr id="166" name="Shape 166"/>
          <p:cNvSpPr txBox="1">
            <a:spLocks noGrp="1"/>
          </p:cNvSpPr>
          <p:nvPr>
            <p:ph type="body" sz="half" idx="1"/>
          </p:nvPr>
        </p:nvSpPr>
        <p:spPr>
          <a:xfrm>
            <a:off x="5526664" y="4505027"/>
            <a:ext cx="14716126" cy="8036720"/>
          </a:xfrm>
          <a:prstGeom prst="rect">
            <a:avLst/>
          </a:prstGeom>
        </p:spPr>
        <p:txBody>
          <a:bodyPr lIns="71437" tIns="71437" rIns="71437" bIns="71437"/>
          <a:lstStyle>
            <a:lvl1pPr marL="0" indent="317500" defTabSz="584200">
              <a:spcBef>
                <a:spcPts val="2400"/>
              </a:spcBef>
              <a:buSzTx/>
              <a:buNone/>
              <a:defRPr sz="5800">
                <a:solidFill>
                  <a:srgbClr val="000000"/>
                </a:solidFill>
                <a:latin typeface="+mn-lt"/>
                <a:ea typeface="+mn-ea"/>
                <a:cs typeface="+mn-cs"/>
                <a:sym typeface="Helvetica Neue"/>
              </a:defRPr>
            </a:lvl1pPr>
            <a:lvl2pPr marL="0" indent="762000" defTabSz="584200">
              <a:spcBef>
                <a:spcPts val="2400"/>
              </a:spcBef>
              <a:buSzTx/>
              <a:buNone/>
              <a:defRPr sz="5800">
                <a:solidFill>
                  <a:srgbClr val="000000"/>
                </a:solidFill>
                <a:latin typeface="+mn-lt"/>
                <a:ea typeface="+mn-ea"/>
                <a:cs typeface="+mn-cs"/>
                <a:sym typeface="Helvetica Neue"/>
              </a:defRPr>
            </a:lvl2pPr>
            <a:lvl3pPr marL="0" indent="1206500" defTabSz="584200">
              <a:spcBef>
                <a:spcPts val="2400"/>
              </a:spcBef>
              <a:buSzTx/>
              <a:buNone/>
              <a:defRPr sz="5800">
                <a:solidFill>
                  <a:srgbClr val="000000"/>
                </a:solidFill>
                <a:latin typeface="+mn-lt"/>
                <a:ea typeface="+mn-ea"/>
                <a:cs typeface="+mn-cs"/>
                <a:sym typeface="Helvetica Neue"/>
              </a:defRPr>
            </a:lvl3pPr>
            <a:lvl4pPr marL="0" indent="1651000" defTabSz="584200">
              <a:spcBef>
                <a:spcPts val="2400"/>
              </a:spcBef>
              <a:buSzTx/>
              <a:buNone/>
              <a:defRPr sz="5800">
                <a:solidFill>
                  <a:srgbClr val="000000"/>
                </a:solidFill>
                <a:latin typeface="+mn-lt"/>
                <a:ea typeface="+mn-ea"/>
                <a:cs typeface="+mn-cs"/>
                <a:sym typeface="Helvetica Neue"/>
              </a:defRPr>
            </a:lvl4pPr>
            <a:lvl5pPr marL="0" indent="2095500" defTabSz="584200">
              <a:spcBef>
                <a:spcPts val="2400"/>
              </a:spcBef>
              <a:buSzTx/>
              <a:buNone/>
              <a:defRPr sz="5800">
                <a:solidFill>
                  <a:srgbClr val="000000"/>
                </a:solidFill>
                <a:latin typeface="+mn-lt"/>
                <a:ea typeface="+mn-ea"/>
                <a:cs typeface="+mn-cs"/>
                <a:sym typeface="Helvetica Neue"/>
              </a:defRPr>
            </a:lvl5pPr>
          </a:lstStyle>
          <a:p>
            <a:r>
              <a:t>Body Level One</a:t>
            </a:r>
          </a:p>
          <a:p>
            <a:pPr lvl="1"/>
            <a:r>
              <a:t>Body Level Two</a:t>
            </a:r>
          </a:p>
          <a:p>
            <a:pPr lvl="2"/>
            <a:r>
              <a:t>Body Level Three</a:t>
            </a:r>
          </a:p>
          <a:p>
            <a:pPr lvl="3"/>
            <a:r>
              <a:t>Body Level Four</a:t>
            </a:r>
          </a:p>
          <a:p>
            <a:pPr lvl="4"/>
            <a:r>
              <a:t>Body Level Five</a:t>
            </a:r>
          </a:p>
        </p:txBody>
      </p:sp>
      <p:sp>
        <p:nvSpPr>
          <p:cNvPr id="167" name="Shape 167"/>
          <p:cNvSpPr txBox="1">
            <a:spLocks noGrp="1"/>
          </p:cNvSpPr>
          <p:nvPr>
            <p:ph type="sldNum" sz="quarter" idx="2"/>
          </p:nvPr>
        </p:nvSpPr>
        <p:spPr>
          <a:xfrm>
            <a:off x="11952882" y="13019484"/>
            <a:ext cx="460376" cy="498476"/>
          </a:xfrm>
          <a:prstGeom prst="rect">
            <a:avLst/>
          </a:prstGeom>
        </p:spPr>
        <p:txBody>
          <a:bodyPr lIns="71437" tIns="71437" rIns="71437" bIns="71437"/>
          <a:lstStyle>
            <a:lvl1pPr defTabSz="584200">
              <a:defRPr>
                <a:solidFill>
                  <a:srgbClr val="FFFFFF"/>
                </a:solidFill>
                <a:latin typeface="Gill Sans"/>
                <a:ea typeface="Gill Sans"/>
                <a:cs typeface="Gill Sans"/>
                <a:sym typeface="Gill Sans"/>
              </a:defRPr>
            </a:lvl1pPr>
          </a:lstStyle>
          <a:p>
            <a:fld id="{86CB4B4D-7CA3-9044-876B-883B54F8677D}" type="slidenum">
              <a:t>‹#›</a:t>
            </a:fld>
            <a:endParaRPr/>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Text">
    <p:bg>
      <p:bgPr>
        <a:solidFill>
          <a:srgbClr val="FFFFFF"/>
        </a:solidFill>
        <a:effectLst/>
      </p:bgPr>
    </p:bg>
    <p:spTree>
      <p:nvGrpSpPr>
        <p:cNvPr id="1" name=""/>
        <p:cNvGrpSpPr/>
        <p:nvPr/>
      </p:nvGrpSpPr>
      <p:grpSpPr>
        <a:xfrm>
          <a:off x="0" y="0"/>
          <a:ext cx="0" cy="0"/>
          <a:chOff x="0" y="0"/>
          <a:chExt cx="0" cy="0"/>
        </a:xfrm>
      </p:grpSpPr>
      <p:sp>
        <p:nvSpPr>
          <p:cNvPr id="174" name="Shape 174"/>
          <p:cNvSpPr txBox="1">
            <a:spLocks noGrp="1"/>
          </p:cNvSpPr>
          <p:nvPr>
            <p:ph type="title"/>
          </p:nvPr>
        </p:nvSpPr>
        <p:spPr>
          <a:xfrm>
            <a:off x="4833937" y="357187"/>
            <a:ext cx="14716126" cy="3429001"/>
          </a:xfrm>
          <a:prstGeom prst="rect">
            <a:avLst/>
          </a:prstGeom>
        </p:spPr>
        <p:txBody>
          <a:bodyPr lIns="71437" tIns="71437" rIns="71437" bIns="71437"/>
          <a:lstStyle>
            <a:lvl1pPr algn="ctr" defTabSz="584200">
              <a:defRPr sz="11800" cap="none">
                <a:solidFill>
                  <a:srgbClr val="000000"/>
                </a:solidFill>
                <a:latin typeface="+mn-lt"/>
                <a:ea typeface="+mn-ea"/>
                <a:cs typeface="+mn-cs"/>
                <a:sym typeface="Helvetica Neue"/>
              </a:defRPr>
            </a:lvl1pPr>
          </a:lstStyle>
          <a:p>
            <a:r>
              <a:t>Title Text</a:t>
            </a:r>
          </a:p>
        </p:txBody>
      </p:sp>
      <p:sp>
        <p:nvSpPr>
          <p:cNvPr id="175" name="Shape 175"/>
          <p:cNvSpPr txBox="1">
            <a:spLocks noGrp="1"/>
          </p:cNvSpPr>
          <p:nvPr>
            <p:ph type="body" sz="half" idx="1"/>
          </p:nvPr>
        </p:nvSpPr>
        <p:spPr>
          <a:xfrm>
            <a:off x="5526664" y="4505027"/>
            <a:ext cx="14716126" cy="8036720"/>
          </a:xfrm>
          <a:prstGeom prst="rect">
            <a:avLst/>
          </a:prstGeom>
        </p:spPr>
        <p:txBody>
          <a:bodyPr lIns="71437" tIns="71437" rIns="71437" bIns="71437"/>
          <a:lstStyle>
            <a:lvl1pPr marL="0" indent="317500" defTabSz="584200">
              <a:spcBef>
                <a:spcPts val="2400"/>
              </a:spcBef>
              <a:buSzTx/>
              <a:buNone/>
              <a:defRPr sz="5800">
                <a:solidFill>
                  <a:srgbClr val="000000"/>
                </a:solidFill>
                <a:latin typeface="+mn-lt"/>
                <a:ea typeface="+mn-ea"/>
                <a:cs typeface="+mn-cs"/>
                <a:sym typeface="Helvetica Neue"/>
              </a:defRPr>
            </a:lvl1pPr>
            <a:lvl2pPr marL="0" indent="762000" defTabSz="584200">
              <a:spcBef>
                <a:spcPts val="2400"/>
              </a:spcBef>
              <a:buSzTx/>
              <a:buNone/>
              <a:defRPr sz="5800">
                <a:solidFill>
                  <a:srgbClr val="000000"/>
                </a:solidFill>
                <a:latin typeface="+mn-lt"/>
                <a:ea typeface="+mn-ea"/>
                <a:cs typeface="+mn-cs"/>
                <a:sym typeface="Helvetica Neue"/>
              </a:defRPr>
            </a:lvl2pPr>
            <a:lvl3pPr marL="0" indent="1206500" defTabSz="584200">
              <a:spcBef>
                <a:spcPts val="2400"/>
              </a:spcBef>
              <a:buSzTx/>
              <a:buNone/>
              <a:defRPr sz="5800">
                <a:solidFill>
                  <a:srgbClr val="000000"/>
                </a:solidFill>
                <a:latin typeface="+mn-lt"/>
                <a:ea typeface="+mn-ea"/>
                <a:cs typeface="+mn-cs"/>
                <a:sym typeface="Helvetica Neue"/>
              </a:defRPr>
            </a:lvl3pPr>
            <a:lvl4pPr marL="0" indent="1651000" defTabSz="584200">
              <a:spcBef>
                <a:spcPts val="2400"/>
              </a:spcBef>
              <a:buSzTx/>
              <a:buNone/>
              <a:defRPr sz="5800">
                <a:solidFill>
                  <a:srgbClr val="000000"/>
                </a:solidFill>
                <a:latin typeface="+mn-lt"/>
                <a:ea typeface="+mn-ea"/>
                <a:cs typeface="+mn-cs"/>
                <a:sym typeface="Helvetica Neue"/>
              </a:defRPr>
            </a:lvl4pPr>
            <a:lvl5pPr marL="0" indent="2095500" defTabSz="584200">
              <a:spcBef>
                <a:spcPts val="2400"/>
              </a:spcBef>
              <a:buSzTx/>
              <a:buNone/>
              <a:defRPr sz="5800">
                <a:solidFill>
                  <a:srgbClr val="000000"/>
                </a:solidFill>
                <a:latin typeface="+mn-lt"/>
                <a:ea typeface="+mn-ea"/>
                <a:cs typeface="+mn-cs"/>
                <a:sym typeface="Helvetica Neue"/>
              </a:defRPr>
            </a:lvl5pPr>
          </a:lstStyle>
          <a:p>
            <a:r>
              <a:t>Body Level One</a:t>
            </a:r>
          </a:p>
          <a:p>
            <a:pPr lvl="1"/>
            <a:r>
              <a:t>Body Level Two</a:t>
            </a:r>
          </a:p>
          <a:p>
            <a:pPr lvl="2"/>
            <a:r>
              <a:t>Body Level Three</a:t>
            </a:r>
          </a:p>
          <a:p>
            <a:pPr lvl="3"/>
            <a:r>
              <a:t>Body Level Four</a:t>
            </a:r>
          </a:p>
          <a:p>
            <a:pPr lvl="4"/>
            <a:r>
              <a:t>Body Level Five</a:t>
            </a:r>
          </a:p>
        </p:txBody>
      </p:sp>
      <p:sp>
        <p:nvSpPr>
          <p:cNvPr id="176" name="Shape 176"/>
          <p:cNvSpPr txBox="1"/>
          <p:nvPr/>
        </p:nvSpPr>
        <p:spPr>
          <a:xfrm>
            <a:off x="-91160" y="13054142"/>
            <a:ext cx="2826421" cy="5238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a:defRPr sz="2500" u="sng">
                <a:solidFill>
                  <a:srgbClr val="78AAD6"/>
                </a:solidFill>
                <a:latin typeface="Helvetica"/>
                <a:ea typeface="Helvetica"/>
                <a:cs typeface="Helvetica"/>
                <a:sym typeface="Helvetica"/>
                <a:hlinkClick r:id="rId2"/>
              </a:defRPr>
            </a:lvl1pPr>
          </a:lstStyle>
          <a:p>
            <a:pPr>
              <a:defRPr u="none"/>
            </a:pPr>
            <a:r>
              <a:rPr u="sng">
                <a:hlinkClick r:id="rId2"/>
              </a:rPr>
              <a:t>CC BY-SA RStudio</a:t>
            </a:r>
          </a:p>
        </p:txBody>
      </p:sp>
      <p:sp>
        <p:nvSpPr>
          <p:cNvPr id="177" name="Shape 177"/>
          <p:cNvSpPr txBox="1">
            <a:spLocks noGrp="1"/>
          </p:cNvSpPr>
          <p:nvPr>
            <p:ph type="sldNum" sz="quarter" idx="2"/>
          </p:nvPr>
        </p:nvSpPr>
        <p:spPr>
          <a:xfrm>
            <a:off x="11952882" y="13019484"/>
            <a:ext cx="460376" cy="498476"/>
          </a:xfrm>
          <a:prstGeom prst="rect">
            <a:avLst/>
          </a:prstGeom>
        </p:spPr>
        <p:txBody>
          <a:bodyPr lIns="71437" tIns="71437" rIns="71437" bIns="71437"/>
          <a:lstStyle>
            <a:lvl1pPr defTabSz="584200">
              <a:defRPr>
                <a:solidFill>
                  <a:srgbClr val="FFFFFF"/>
                </a:solidFill>
                <a:latin typeface="Gill Sans"/>
                <a:ea typeface="Gill Sans"/>
                <a:cs typeface="Gill Sans"/>
                <a:sym typeface="Gill Sans"/>
              </a:defRPr>
            </a:lvl1pPr>
          </a:lstStyle>
          <a:p>
            <a:fld id="{86CB4B4D-7CA3-9044-876B-883B54F8677D}" type="slidenum">
              <a:t>‹#›</a:t>
            </a:fld>
            <a:endParaRPr/>
          </a:p>
        </p:txBody>
      </p:sp>
    </p:spTree>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Text copy 1">
    <p:bg>
      <p:bgPr>
        <a:solidFill>
          <a:srgbClr val="FFFFFF"/>
        </a:solidFill>
        <a:effectLst/>
      </p:bgPr>
    </p:bg>
    <p:spTree>
      <p:nvGrpSpPr>
        <p:cNvPr id="1" name=""/>
        <p:cNvGrpSpPr/>
        <p:nvPr/>
      </p:nvGrpSpPr>
      <p:grpSpPr>
        <a:xfrm>
          <a:off x="0" y="0"/>
          <a:ext cx="0" cy="0"/>
          <a:chOff x="0" y="0"/>
          <a:chExt cx="0" cy="0"/>
        </a:xfrm>
      </p:grpSpPr>
      <p:sp>
        <p:nvSpPr>
          <p:cNvPr id="184" name="CC BY-SA RStudio"/>
          <p:cNvSpPr txBox="1"/>
          <p:nvPr/>
        </p:nvSpPr>
        <p:spPr>
          <a:xfrm>
            <a:off x="-91160" y="13054143"/>
            <a:ext cx="2826420" cy="52387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6" tIns="71436" rIns="71436" bIns="71436" anchor="ctr">
            <a:spAutoFit/>
          </a:bodyPr>
          <a:lstStyle>
            <a:lvl1pPr>
              <a:defRPr sz="2500" u="sng">
                <a:solidFill>
                  <a:srgbClr val="0000FF"/>
                </a:solidFill>
                <a:uFill>
                  <a:solidFill>
                    <a:srgbClr val="0000FF"/>
                  </a:solidFill>
                </a:uFill>
                <a:latin typeface="Helvetica"/>
                <a:ea typeface="Helvetica"/>
                <a:cs typeface="Helvetica"/>
                <a:sym typeface="Helvetica"/>
                <a:hlinkClick r:id="rId2"/>
              </a:defRPr>
            </a:lvl1pPr>
          </a:lstStyle>
          <a:p>
            <a:pPr>
              <a:defRPr>
                <a:solidFill>
                  <a:srgbClr val="78AAD6"/>
                </a:solidFill>
                <a:uFillTx/>
              </a:defRPr>
            </a:pPr>
            <a:r>
              <a:rPr>
                <a:solidFill>
                  <a:srgbClr val="0000FF"/>
                </a:solidFill>
                <a:uFill>
                  <a:solidFill>
                    <a:srgbClr val="0000FF"/>
                  </a:solidFill>
                </a:uFill>
                <a:hlinkClick r:id="rId2"/>
              </a:rPr>
              <a:t>CC BY-SA RStudio</a:t>
            </a:r>
          </a:p>
        </p:txBody>
      </p:sp>
      <p:sp>
        <p:nvSpPr>
          <p:cNvPr id="185" name="Shape 185"/>
          <p:cNvSpPr txBox="1">
            <a:spLocks noGrp="1"/>
          </p:cNvSpPr>
          <p:nvPr>
            <p:ph type="sldNum" sz="quarter" idx="2"/>
          </p:nvPr>
        </p:nvSpPr>
        <p:spPr>
          <a:xfrm>
            <a:off x="11952883" y="13019484"/>
            <a:ext cx="460375" cy="498475"/>
          </a:xfrm>
          <a:prstGeom prst="rect">
            <a:avLst/>
          </a:prstGeom>
        </p:spPr>
        <p:txBody>
          <a:bodyPr lIns="71436" tIns="71436" rIns="71436" bIns="71436"/>
          <a:lstStyle>
            <a:lvl1pPr defTabSz="584200">
              <a:defRPr>
                <a:solidFill>
                  <a:srgbClr val="FFFFFF"/>
                </a:solidFill>
                <a:latin typeface="Gill Sans"/>
                <a:ea typeface="Gill Sans"/>
                <a:cs typeface="Gill Sans"/>
                <a:sym typeface="Gill Sans"/>
              </a:defRPr>
            </a:lvl1p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ransition Slide">
    <p:bg>
      <p:bgPr>
        <a:gradFill flip="none" rotWithShape="1">
          <a:gsLst>
            <a:gs pos="0">
              <a:srgbClr val="4287C7"/>
            </a:gs>
            <a:gs pos="81366">
              <a:srgbClr val="4D7090"/>
            </a:gs>
            <a:gs pos="100000">
              <a:srgbClr val="585858"/>
            </a:gs>
          </a:gsLst>
          <a:path path="circle">
            <a:fillToRect l="50000" t="50000" r="50000" b="50000"/>
          </a:path>
        </a:gradFill>
        <a:effectLst/>
      </p:bgPr>
    </p:bg>
    <p:spTree>
      <p:nvGrpSpPr>
        <p:cNvPr id="1" name=""/>
        <p:cNvGrpSpPr/>
        <p:nvPr/>
      </p:nvGrpSpPr>
      <p:grpSpPr>
        <a:xfrm>
          <a:off x="0" y="0"/>
          <a:ext cx="0" cy="0"/>
          <a:chOff x="0" y="0"/>
          <a:chExt cx="0" cy="0"/>
        </a:xfrm>
      </p:grpSpPr>
      <p:pic>
        <p:nvPicPr>
          <p:cNvPr id="21" name="image2.png"/>
          <p:cNvPicPr>
            <a:picLocks noChangeAspect="1"/>
          </p:cNvPicPr>
          <p:nvPr/>
        </p:nvPicPr>
        <p:blipFill>
          <a:blip r:embed="rId2">
            <a:alphaModFix amt="5000"/>
            <a:extLst/>
          </a:blip>
          <a:stretch>
            <a:fillRect/>
          </a:stretch>
        </p:blipFill>
        <p:spPr>
          <a:xfrm>
            <a:off x="17445533" y="7107732"/>
            <a:ext cx="7624268" cy="7624268"/>
          </a:xfrm>
          <a:prstGeom prst="rect">
            <a:avLst/>
          </a:prstGeom>
          <a:ln w="12700">
            <a:miter lim="400000"/>
          </a:ln>
        </p:spPr>
      </p:pic>
      <p:sp>
        <p:nvSpPr>
          <p:cNvPr id="22" name="Shape 22"/>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Section header">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9" name="Shape 29"/>
          <p:cNvSpPr txBox="1">
            <a:spLocks noGrp="1"/>
          </p:cNvSpPr>
          <p:nvPr>
            <p:ph type="title"/>
          </p:nvPr>
        </p:nvSpPr>
        <p:spPr>
          <a:xfrm>
            <a:off x="831199" y="5735599"/>
            <a:ext cx="22721602" cy="2244801"/>
          </a:xfrm>
          <a:prstGeom prst="rect">
            <a:avLst/>
          </a:prstGeom>
        </p:spPr>
        <p:txBody>
          <a:bodyPr lIns="243799" tIns="243799" rIns="243799" bIns="243799"/>
          <a:lstStyle>
            <a:lvl1pPr algn="ctr" defTabSz="2438400">
              <a:defRPr sz="9600" cap="none">
                <a:solidFill>
                  <a:srgbClr val="F3F3F3"/>
                </a:solidFill>
              </a:defRPr>
            </a:lvl1pPr>
          </a:lstStyle>
          <a:p>
            <a:r>
              <a:t>Title Text</a:t>
            </a:r>
          </a:p>
        </p:txBody>
      </p:sp>
      <p:sp>
        <p:nvSpPr>
          <p:cNvPr id="30" name="Shape 30"/>
          <p:cNvSpPr txBox="1">
            <a:spLocks noGrp="1"/>
          </p:cNvSpPr>
          <p:nvPr>
            <p:ph type="sldNum" sz="quarter" idx="2"/>
          </p:nvPr>
        </p:nvSpPr>
        <p:spPr>
          <a:xfrm>
            <a:off x="23188836" y="12524794"/>
            <a:ext cx="867584" cy="870498"/>
          </a:xfrm>
          <a:prstGeom prst="rect">
            <a:avLst/>
          </a:prstGeom>
        </p:spPr>
        <p:txBody>
          <a:bodyPr lIns="243799" tIns="243799" rIns="243799" bIns="243799" anchor="ctr"/>
          <a:lstStyle>
            <a:lvl1pPr algn="r" defTabSz="2438400">
              <a:defRPr sz="2600">
                <a:solidFill>
                  <a:srgbClr val="ADADAD"/>
                </a:solidFill>
                <a:latin typeface="Arial"/>
                <a:ea typeface="Arial"/>
                <a:cs typeface="Arial"/>
                <a:sym typeface="Arial"/>
              </a:defRPr>
            </a:lvl1p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ext copy 1">
    <p:bg>
      <p:bgPr>
        <a:solidFill>
          <a:srgbClr val="FFFFFF"/>
        </a:solidFill>
        <a:effectLst/>
      </p:bgPr>
    </p:bg>
    <p:spTree>
      <p:nvGrpSpPr>
        <p:cNvPr id="1" name=""/>
        <p:cNvGrpSpPr/>
        <p:nvPr/>
      </p:nvGrpSpPr>
      <p:grpSpPr>
        <a:xfrm>
          <a:off x="0" y="0"/>
          <a:ext cx="0" cy="0"/>
          <a:chOff x="0" y="0"/>
          <a:chExt cx="0" cy="0"/>
        </a:xfrm>
      </p:grpSpPr>
      <p:pic>
        <p:nvPicPr>
          <p:cNvPr id="46" name="rmarkdown.png"/>
          <p:cNvPicPr>
            <a:picLocks noChangeAspect="1"/>
          </p:cNvPicPr>
          <p:nvPr/>
        </p:nvPicPr>
        <p:blipFill>
          <a:blip r:embed="rId2">
            <a:extLst/>
          </a:blip>
          <a:stretch>
            <a:fillRect/>
          </a:stretch>
        </p:blipFill>
        <p:spPr>
          <a:xfrm>
            <a:off x="22453674" y="11724042"/>
            <a:ext cx="1533934" cy="1778001"/>
          </a:xfrm>
          <a:prstGeom prst="rect">
            <a:avLst/>
          </a:prstGeom>
          <a:ln w="12700">
            <a:miter lim="400000"/>
          </a:ln>
        </p:spPr>
      </p:pic>
      <p:sp>
        <p:nvSpPr>
          <p:cNvPr id="47" name="Shape 47"/>
          <p:cNvSpPr txBox="1">
            <a:spLocks noGrp="1"/>
          </p:cNvSpPr>
          <p:nvPr>
            <p:ph type="sldNum" sz="quarter" idx="2"/>
          </p:nvPr>
        </p:nvSpPr>
        <p:spPr>
          <a:xfrm>
            <a:off x="11952882" y="13019484"/>
            <a:ext cx="460376" cy="498476"/>
          </a:xfrm>
          <a:prstGeom prst="rect">
            <a:avLst/>
          </a:prstGeom>
        </p:spPr>
        <p:txBody>
          <a:bodyPr lIns="71437" tIns="71437" rIns="71437" bIns="71437"/>
          <a:lstStyle>
            <a:lvl1pPr defTabSz="584200">
              <a:defRPr>
                <a:solidFill>
                  <a:srgbClr val="FFFFFF"/>
                </a:solidFill>
                <a:latin typeface="Gill Sans"/>
                <a:ea typeface="Gill Sans"/>
                <a:cs typeface="Gill Sans"/>
                <a:sym typeface="Gill Sans"/>
              </a:defRPr>
            </a:lvl1p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ext">
    <p:bg>
      <p:bgPr>
        <a:solidFill>
          <a:srgbClr val="FFFFFF"/>
        </a:solidFill>
        <a:effectLst/>
      </p:bgPr>
    </p:bg>
    <p:spTree>
      <p:nvGrpSpPr>
        <p:cNvPr id="1" name=""/>
        <p:cNvGrpSpPr/>
        <p:nvPr/>
      </p:nvGrpSpPr>
      <p:grpSpPr>
        <a:xfrm>
          <a:off x="0" y="0"/>
          <a:ext cx="0" cy="0"/>
          <a:chOff x="0" y="0"/>
          <a:chExt cx="0" cy="0"/>
        </a:xfrm>
      </p:grpSpPr>
      <p:sp>
        <p:nvSpPr>
          <p:cNvPr id="54" name="Shape 54"/>
          <p:cNvSpPr txBox="1">
            <a:spLocks noGrp="1"/>
          </p:cNvSpPr>
          <p:nvPr>
            <p:ph type="title"/>
          </p:nvPr>
        </p:nvSpPr>
        <p:spPr>
          <a:xfrm>
            <a:off x="4833937" y="357187"/>
            <a:ext cx="14716126" cy="3429001"/>
          </a:xfrm>
          <a:prstGeom prst="rect">
            <a:avLst/>
          </a:prstGeom>
        </p:spPr>
        <p:txBody>
          <a:bodyPr lIns="71437" tIns="71437" rIns="71437" bIns="71437"/>
          <a:lstStyle>
            <a:lvl1pPr algn="ctr" defTabSz="584200">
              <a:defRPr sz="11800" cap="none">
                <a:solidFill>
                  <a:srgbClr val="000000"/>
                </a:solidFill>
                <a:latin typeface="+mn-lt"/>
                <a:ea typeface="+mn-ea"/>
                <a:cs typeface="+mn-cs"/>
                <a:sym typeface="Helvetica Neue"/>
              </a:defRPr>
            </a:lvl1pPr>
          </a:lstStyle>
          <a:p>
            <a:r>
              <a:t>Title Text</a:t>
            </a:r>
          </a:p>
        </p:txBody>
      </p:sp>
      <p:sp>
        <p:nvSpPr>
          <p:cNvPr id="55" name="Shape 55"/>
          <p:cNvSpPr txBox="1">
            <a:spLocks noGrp="1"/>
          </p:cNvSpPr>
          <p:nvPr>
            <p:ph type="body" sz="half" idx="1"/>
          </p:nvPr>
        </p:nvSpPr>
        <p:spPr>
          <a:xfrm>
            <a:off x="5526664" y="4505027"/>
            <a:ext cx="14716126" cy="8036720"/>
          </a:xfrm>
          <a:prstGeom prst="rect">
            <a:avLst/>
          </a:prstGeom>
        </p:spPr>
        <p:txBody>
          <a:bodyPr lIns="71437" tIns="71437" rIns="71437" bIns="71437"/>
          <a:lstStyle>
            <a:lvl1pPr marL="0" indent="317500" defTabSz="584200">
              <a:spcBef>
                <a:spcPts val="2400"/>
              </a:spcBef>
              <a:buSzTx/>
              <a:buNone/>
              <a:defRPr sz="5800">
                <a:solidFill>
                  <a:srgbClr val="000000"/>
                </a:solidFill>
                <a:latin typeface="+mn-lt"/>
                <a:ea typeface="+mn-ea"/>
                <a:cs typeface="+mn-cs"/>
                <a:sym typeface="Helvetica Neue"/>
              </a:defRPr>
            </a:lvl1pPr>
            <a:lvl2pPr marL="0" indent="762000" defTabSz="584200">
              <a:spcBef>
                <a:spcPts val="2400"/>
              </a:spcBef>
              <a:buSzTx/>
              <a:buNone/>
              <a:defRPr sz="5800">
                <a:solidFill>
                  <a:srgbClr val="000000"/>
                </a:solidFill>
                <a:latin typeface="+mn-lt"/>
                <a:ea typeface="+mn-ea"/>
                <a:cs typeface="+mn-cs"/>
                <a:sym typeface="Helvetica Neue"/>
              </a:defRPr>
            </a:lvl2pPr>
            <a:lvl3pPr marL="0" indent="1206500" defTabSz="584200">
              <a:spcBef>
                <a:spcPts val="2400"/>
              </a:spcBef>
              <a:buSzTx/>
              <a:buNone/>
              <a:defRPr sz="5800">
                <a:solidFill>
                  <a:srgbClr val="000000"/>
                </a:solidFill>
                <a:latin typeface="+mn-lt"/>
                <a:ea typeface="+mn-ea"/>
                <a:cs typeface="+mn-cs"/>
                <a:sym typeface="Helvetica Neue"/>
              </a:defRPr>
            </a:lvl3pPr>
            <a:lvl4pPr marL="0" indent="1651000" defTabSz="584200">
              <a:spcBef>
                <a:spcPts val="2400"/>
              </a:spcBef>
              <a:buSzTx/>
              <a:buNone/>
              <a:defRPr sz="5800">
                <a:solidFill>
                  <a:srgbClr val="000000"/>
                </a:solidFill>
                <a:latin typeface="+mn-lt"/>
                <a:ea typeface="+mn-ea"/>
                <a:cs typeface="+mn-cs"/>
                <a:sym typeface="Helvetica Neue"/>
              </a:defRPr>
            </a:lvl4pPr>
            <a:lvl5pPr marL="0" indent="2095500" defTabSz="584200">
              <a:spcBef>
                <a:spcPts val="2400"/>
              </a:spcBef>
              <a:buSzTx/>
              <a:buNone/>
              <a:defRPr sz="5800">
                <a:solidFill>
                  <a:srgbClr val="000000"/>
                </a:solidFill>
                <a:latin typeface="+mn-lt"/>
                <a:ea typeface="+mn-ea"/>
                <a:cs typeface="+mn-cs"/>
                <a:sym typeface="Helvetica Neue"/>
              </a:defRPr>
            </a:lvl5pPr>
          </a:lstStyle>
          <a:p>
            <a:r>
              <a:t>Body Level One</a:t>
            </a:r>
          </a:p>
          <a:p>
            <a:pPr lvl="1"/>
            <a:r>
              <a:t>Body Level Two</a:t>
            </a:r>
          </a:p>
          <a:p>
            <a:pPr lvl="2"/>
            <a:r>
              <a:t>Body Level Three</a:t>
            </a:r>
          </a:p>
          <a:p>
            <a:pPr lvl="3"/>
            <a:r>
              <a:t>Body Level Four</a:t>
            </a:r>
          </a:p>
          <a:p>
            <a:pPr lvl="4"/>
            <a:r>
              <a:t>Body Level Five</a:t>
            </a:r>
          </a:p>
        </p:txBody>
      </p:sp>
      <p:pic>
        <p:nvPicPr>
          <p:cNvPr id="56" name="rmarkdown.png"/>
          <p:cNvPicPr>
            <a:picLocks noChangeAspect="1"/>
          </p:cNvPicPr>
          <p:nvPr/>
        </p:nvPicPr>
        <p:blipFill>
          <a:blip r:embed="rId2">
            <a:extLst/>
          </a:blip>
          <a:stretch>
            <a:fillRect/>
          </a:stretch>
        </p:blipFill>
        <p:spPr>
          <a:xfrm>
            <a:off x="22453674" y="11724042"/>
            <a:ext cx="1533934" cy="1778001"/>
          </a:xfrm>
          <a:prstGeom prst="rect">
            <a:avLst/>
          </a:prstGeom>
          <a:ln w="12700">
            <a:miter lim="400000"/>
          </a:ln>
        </p:spPr>
      </p:pic>
      <p:sp>
        <p:nvSpPr>
          <p:cNvPr id="57" name="Shape 57"/>
          <p:cNvSpPr txBox="1">
            <a:spLocks noGrp="1"/>
          </p:cNvSpPr>
          <p:nvPr>
            <p:ph type="sldNum" sz="quarter" idx="2"/>
          </p:nvPr>
        </p:nvSpPr>
        <p:spPr>
          <a:xfrm>
            <a:off x="11952882" y="13019484"/>
            <a:ext cx="460376" cy="498476"/>
          </a:xfrm>
          <a:prstGeom prst="rect">
            <a:avLst/>
          </a:prstGeom>
        </p:spPr>
        <p:txBody>
          <a:bodyPr lIns="71437" tIns="71437" rIns="71437" bIns="71437"/>
          <a:lstStyle>
            <a:lvl1pPr defTabSz="584200">
              <a:defRPr>
                <a:solidFill>
                  <a:srgbClr val="FFFFFF"/>
                </a:solidFill>
                <a:latin typeface="Gill Sans"/>
                <a:ea typeface="Gill Sans"/>
                <a:cs typeface="Gill Sans"/>
                <a:sym typeface="Gill Sans"/>
              </a:defRPr>
            </a:lvl1p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ext copy">
    <p:bg>
      <p:bgPr>
        <a:solidFill>
          <a:srgbClr val="FFFFFF"/>
        </a:solidFill>
        <a:effectLst/>
      </p:bgPr>
    </p:bg>
    <p:spTree>
      <p:nvGrpSpPr>
        <p:cNvPr id="1" name=""/>
        <p:cNvGrpSpPr/>
        <p:nvPr/>
      </p:nvGrpSpPr>
      <p:grpSpPr>
        <a:xfrm>
          <a:off x="0" y="0"/>
          <a:ext cx="0" cy="0"/>
          <a:chOff x="0" y="0"/>
          <a:chExt cx="0" cy="0"/>
        </a:xfrm>
      </p:grpSpPr>
      <p:pic>
        <p:nvPicPr>
          <p:cNvPr id="64" name="rmarkdown.png"/>
          <p:cNvPicPr>
            <a:picLocks noChangeAspect="1"/>
          </p:cNvPicPr>
          <p:nvPr/>
        </p:nvPicPr>
        <p:blipFill>
          <a:blip r:embed="rId2">
            <a:extLst/>
          </a:blip>
          <a:stretch>
            <a:fillRect/>
          </a:stretch>
        </p:blipFill>
        <p:spPr>
          <a:xfrm>
            <a:off x="22453674" y="11724042"/>
            <a:ext cx="1533934" cy="1778001"/>
          </a:xfrm>
          <a:prstGeom prst="rect">
            <a:avLst/>
          </a:prstGeom>
          <a:ln w="12700">
            <a:miter lim="400000"/>
          </a:ln>
        </p:spPr>
      </p:pic>
      <p:sp>
        <p:nvSpPr>
          <p:cNvPr id="65" name="Shape 65"/>
          <p:cNvSpPr txBox="1">
            <a:spLocks noGrp="1"/>
          </p:cNvSpPr>
          <p:nvPr>
            <p:ph type="sldNum" sz="quarter" idx="2"/>
          </p:nvPr>
        </p:nvSpPr>
        <p:spPr>
          <a:xfrm>
            <a:off x="11952882" y="13019484"/>
            <a:ext cx="460376" cy="498476"/>
          </a:xfrm>
          <a:prstGeom prst="rect">
            <a:avLst/>
          </a:prstGeom>
        </p:spPr>
        <p:txBody>
          <a:bodyPr lIns="71437" tIns="71437" rIns="71437" bIns="71437"/>
          <a:lstStyle>
            <a:lvl1pPr defTabSz="584200">
              <a:defRPr>
                <a:solidFill>
                  <a:srgbClr val="FFFFFF"/>
                </a:solidFill>
                <a:latin typeface="Gill Sans"/>
                <a:ea typeface="Gill Sans"/>
                <a:cs typeface="Gill Sans"/>
                <a:sym typeface="Gill Sans"/>
              </a:defRPr>
            </a:lvl1p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p:bg>
      <p:bgPr>
        <a:solidFill>
          <a:srgbClr val="FFFFFF"/>
        </a:solidFill>
        <a:effectLst/>
      </p:bgPr>
    </p:bg>
    <p:spTree>
      <p:nvGrpSpPr>
        <p:cNvPr id="1" name=""/>
        <p:cNvGrpSpPr/>
        <p:nvPr/>
      </p:nvGrpSpPr>
      <p:grpSpPr>
        <a:xfrm>
          <a:off x="0" y="0"/>
          <a:ext cx="0" cy="0"/>
          <a:chOff x="0" y="0"/>
          <a:chExt cx="0" cy="0"/>
        </a:xfrm>
      </p:grpSpPr>
      <p:sp>
        <p:nvSpPr>
          <p:cNvPr id="72" name="Shape 72"/>
          <p:cNvSpPr txBox="1"/>
          <p:nvPr/>
        </p:nvSpPr>
        <p:spPr>
          <a:xfrm>
            <a:off x="-110024" y="13054142"/>
            <a:ext cx="3796904" cy="5238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p>
            <a:pPr>
              <a:defRPr sz="2500">
                <a:solidFill>
                  <a:srgbClr val="78AAD6"/>
                </a:solidFill>
                <a:latin typeface="Helvetica"/>
                <a:ea typeface="Helvetica"/>
                <a:cs typeface="Helvetica"/>
                <a:sym typeface="Helvetica"/>
              </a:defRPr>
            </a:pPr>
            <a:r>
              <a:t>Slides </a:t>
            </a:r>
            <a:r>
              <a:rPr u="sng">
                <a:hlinkClick r:id="rId2"/>
              </a:rPr>
              <a:t>CC-BY-SA RStudio</a:t>
            </a:r>
          </a:p>
        </p:txBody>
      </p:sp>
      <p:pic>
        <p:nvPicPr>
          <p:cNvPr id="73" name="rmarkdown.png"/>
          <p:cNvPicPr>
            <a:picLocks noChangeAspect="1"/>
          </p:cNvPicPr>
          <p:nvPr/>
        </p:nvPicPr>
        <p:blipFill>
          <a:blip r:embed="rId3">
            <a:extLst/>
          </a:blip>
          <a:stretch>
            <a:fillRect/>
          </a:stretch>
        </p:blipFill>
        <p:spPr>
          <a:xfrm>
            <a:off x="22453674" y="11724042"/>
            <a:ext cx="1533934" cy="1778001"/>
          </a:xfrm>
          <a:prstGeom prst="rect">
            <a:avLst/>
          </a:prstGeom>
          <a:ln w="12700">
            <a:miter lim="400000"/>
          </a:ln>
        </p:spPr>
      </p:pic>
      <p:sp>
        <p:nvSpPr>
          <p:cNvPr id="74" name="Shape 74"/>
          <p:cNvSpPr txBox="1">
            <a:spLocks noGrp="1"/>
          </p:cNvSpPr>
          <p:nvPr>
            <p:ph type="sldNum" sz="quarter" idx="2"/>
          </p:nvPr>
        </p:nvSpPr>
        <p:spPr>
          <a:xfrm>
            <a:off x="11952882" y="13019484"/>
            <a:ext cx="460376" cy="498476"/>
          </a:xfrm>
          <a:prstGeom prst="rect">
            <a:avLst/>
          </a:prstGeom>
        </p:spPr>
        <p:txBody>
          <a:bodyPr lIns="71437" tIns="71437" rIns="71437" bIns="71437"/>
          <a:lstStyle>
            <a:lvl1pPr defTabSz="584200">
              <a:defRPr>
                <a:solidFill>
                  <a:srgbClr val="000000"/>
                </a:solidFill>
                <a:latin typeface="Gill Sans"/>
                <a:ea typeface="Gill Sans"/>
                <a:cs typeface="Gill Sans"/>
                <a:sym typeface="Gill Sans"/>
              </a:defRPr>
            </a:lvl1p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Text">
    <p:bg>
      <p:bgPr>
        <a:solidFill>
          <a:srgbClr val="FFFFFF"/>
        </a:solidFill>
        <a:effectLst/>
      </p:bgPr>
    </p:bg>
    <p:spTree>
      <p:nvGrpSpPr>
        <p:cNvPr id="1" name=""/>
        <p:cNvGrpSpPr/>
        <p:nvPr/>
      </p:nvGrpSpPr>
      <p:grpSpPr>
        <a:xfrm>
          <a:off x="0" y="0"/>
          <a:ext cx="0" cy="0"/>
          <a:chOff x="0" y="0"/>
          <a:chExt cx="0" cy="0"/>
        </a:xfrm>
      </p:grpSpPr>
      <p:sp>
        <p:nvSpPr>
          <p:cNvPr id="81" name="Shape 81"/>
          <p:cNvSpPr txBox="1">
            <a:spLocks noGrp="1"/>
          </p:cNvSpPr>
          <p:nvPr>
            <p:ph type="title"/>
          </p:nvPr>
        </p:nvSpPr>
        <p:spPr>
          <a:xfrm>
            <a:off x="4833937" y="357187"/>
            <a:ext cx="14716126" cy="3429001"/>
          </a:xfrm>
          <a:prstGeom prst="rect">
            <a:avLst/>
          </a:prstGeom>
        </p:spPr>
        <p:txBody>
          <a:bodyPr lIns="71437" tIns="71437" rIns="71437" bIns="71437"/>
          <a:lstStyle>
            <a:lvl1pPr algn="ctr" defTabSz="584200">
              <a:defRPr sz="11800" cap="none">
                <a:solidFill>
                  <a:srgbClr val="000000"/>
                </a:solidFill>
                <a:latin typeface="+mn-lt"/>
                <a:ea typeface="+mn-ea"/>
                <a:cs typeface="+mn-cs"/>
                <a:sym typeface="Helvetica Neue"/>
              </a:defRPr>
            </a:lvl1pPr>
          </a:lstStyle>
          <a:p>
            <a:r>
              <a:t>Title Text</a:t>
            </a:r>
          </a:p>
        </p:txBody>
      </p:sp>
      <p:sp>
        <p:nvSpPr>
          <p:cNvPr id="82" name="Shape 82"/>
          <p:cNvSpPr txBox="1">
            <a:spLocks noGrp="1"/>
          </p:cNvSpPr>
          <p:nvPr>
            <p:ph type="body" sz="half" idx="1"/>
          </p:nvPr>
        </p:nvSpPr>
        <p:spPr>
          <a:xfrm>
            <a:off x="5526664" y="4505027"/>
            <a:ext cx="14716126" cy="8036720"/>
          </a:xfrm>
          <a:prstGeom prst="rect">
            <a:avLst/>
          </a:prstGeom>
        </p:spPr>
        <p:txBody>
          <a:bodyPr lIns="71437" tIns="71437" rIns="71437" bIns="71437"/>
          <a:lstStyle>
            <a:lvl1pPr marL="0" indent="317500" defTabSz="584200">
              <a:spcBef>
                <a:spcPts val="2400"/>
              </a:spcBef>
              <a:buSzTx/>
              <a:buNone/>
              <a:defRPr sz="5800">
                <a:solidFill>
                  <a:srgbClr val="000000"/>
                </a:solidFill>
                <a:latin typeface="+mn-lt"/>
                <a:ea typeface="+mn-ea"/>
                <a:cs typeface="+mn-cs"/>
                <a:sym typeface="Helvetica Neue"/>
              </a:defRPr>
            </a:lvl1pPr>
            <a:lvl2pPr marL="0" indent="762000" defTabSz="584200">
              <a:spcBef>
                <a:spcPts val="2400"/>
              </a:spcBef>
              <a:buSzTx/>
              <a:buNone/>
              <a:defRPr sz="5800">
                <a:solidFill>
                  <a:srgbClr val="000000"/>
                </a:solidFill>
                <a:latin typeface="+mn-lt"/>
                <a:ea typeface="+mn-ea"/>
                <a:cs typeface="+mn-cs"/>
                <a:sym typeface="Helvetica Neue"/>
              </a:defRPr>
            </a:lvl2pPr>
            <a:lvl3pPr marL="0" indent="1206500" defTabSz="584200">
              <a:spcBef>
                <a:spcPts val="2400"/>
              </a:spcBef>
              <a:buSzTx/>
              <a:buNone/>
              <a:defRPr sz="5800">
                <a:solidFill>
                  <a:srgbClr val="000000"/>
                </a:solidFill>
                <a:latin typeface="+mn-lt"/>
                <a:ea typeface="+mn-ea"/>
                <a:cs typeface="+mn-cs"/>
                <a:sym typeface="Helvetica Neue"/>
              </a:defRPr>
            </a:lvl3pPr>
            <a:lvl4pPr marL="0" indent="1651000" defTabSz="584200">
              <a:spcBef>
                <a:spcPts val="2400"/>
              </a:spcBef>
              <a:buSzTx/>
              <a:buNone/>
              <a:defRPr sz="5800">
                <a:solidFill>
                  <a:srgbClr val="000000"/>
                </a:solidFill>
                <a:latin typeface="+mn-lt"/>
                <a:ea typeface="+mn-ea"/>
                <a:cs typeface="+mn-cs"/>
                <a:sym typeface="Helvetica Neue"/>
              </a:defRPr>
            </a:lvl4pPr>
            <a:lvl5pPr marL="0" indent="2095500" defTabSz="584200">
              <a:spcBef>
                <a:spcPts val="2400"/>
              </a:spcBef>
              <a:buSzTx/>
              <a:buNone/>
              <a:defRPr sz="5800">
                <a:solidFill>
                  <a:srgbClr val="000000"/>
                </a:solidFill>
                <a:latin typeface="+mn-lt"/>
                <a:ea typeface="+mn-ea"/>
                <a:cs typeface="+mn-cs"/>
                <a:sym typeface="Helvetica Neue"/>
              </a:defRPr>
            </a:lvl5pPr>
          </a:lstStyle>
          <a:p>
            <a:r>
              <a:t>Body Level One</a:t>
            </a:r>
          </a:p>
          <a:p>
            <a:pPr lvl="1"/>
            <a:r>
              <a:t>Body Level Two</a:t>
            </a:r>
          </a:p>
          <a:p>
            <a:pPr lvl="2"/>
            <a:r>
              <a:t>Body Level Three</a:t>
            </a:r>
          </a:p>
          <a:p>
            <a:pPr lvl="3"/>
            <a:r>
              <a:t>Body Level Four</a:t>
            </a:r>
          </a:p>
          <a:p>
            <a:pPr lvl="4"/>
            <a:r>
              <a:t>Body Level Five</a:t>
            </a:r>
          </a:p>
        </p:txBody>
      </p:sp>
      <p:pic>
        <p:nvPicPr>
          <p:cNvPr id="83" name="rmarkdown.png"/>
          <p:cNvPicPr>
            <a:picLocks noChangeAspect="1"/>
          </p:cNvPicPr>
          <p:nvPr/>
        </p:nvPicPr>
        <p:blipFill>
          <a:blip r:embed="rId2">
            <a:extLst/>
          </a:blip>
          <a:stretch>
            <a:fillRect/>
          </a:stretch>
        </p:blipFill>
        <p:spPr>
          <a:xfrm>
            <a:off x="22453674" y="11724042"/>
            <a:ext cx="1533934" cy="1778001"/>
          </a:xfrm>
          <a:prstGeom prst="rect">
            <a:avLst/>
          </a:prstGeom>
          <a:ln w="12700">
            <a:miter lim="400000"/>
          </a:ln>
        </p:spPr>
      </p:pic>
      <p:sp>
        <p:nvSpPr>
          <p:cNvPr id="84" name="Shape 84"/>
          <p:cNvSpPr txBox="1">
            <a:spLocks noGrp="1"/>
          </p:cNvSpPr>
          <p:nvPr>
            <p:ph type="sldNum" sz="quarter" idx="2"/>
          </p:nvPr>
        </p:nvSpPr>
        <p:spPr>
          <a:xfrm>
            <a:off x="11952882" y="13019484"/>
            <a:ext cx="460376" cy="498476"/>
          </a:xfrm>
          <a:prstGeom prst="rect">
            <a:avLst/>
          </a:prstGeom>
        </p:spPr>
        <p:txBody>
          <a:bodyPr lIns="71437" tIns="71437" rIns="71437" bIns="71437"/>
          <a:lstStyle>
            <a:lvl1pPr defTabSz="584200">
              <a:defRPr>
                <a:solidFill>
                  <a:srgbClr val="FFFFFF"/>
                </a:solidFill>
                <a:latin typeface="Gill Sans"/>
                <a:ea typeface="Gill Sans"/>
                <a:cs typeface="Gill Sans"/>
                <a:sym typeface="Gill Sans"/>
              </a:defRPr>
            </a:lvl1p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Text copy 11">
    <p:bg>
      <p:bgPr>
        <a:solidFill>
          <a:srgbClr val="FFFFFF"/>
        </a:solidFill>
        <a:effectLst/>
      </p:bgPr>
    </p:bg>
    <p:spTree>
      <p:nvGrpSpPr>
        <p:cNvPr id="1" name=""/>
        <p:cNvGrpSpPr/>
        <p:nvPr/>
      </p:nvGrpSpPr>
      <p:grpSpPr>
        <a:xfrm>
          <a:off x="0" y="0"/>
          <a:ext cx="0" cy="0"/>
          <a:chOff x="0" y="0"/>
          <a:chExt cx="0" cy="0"/>
        </a:xfrm>
      </p:grpSpPr>
      <p:pic>
        <p:nvPicPr>
          <p:cNvPr id="91" name="rmarkdown.png"/>
          <p:cNvPicPr>
            <a:picLocks noChangeAspect="1"/>
          </p:cNvPicPr>
          <p:nvPr/>
        </p:nvPicPr>
        <p:blipFill>
          <a:blip r:embed="rId2">
            <a:extLst/>
          </a:blip>
          <a:stretch>
            <a:fillRect/>
          </a:stretch>
        </p:blipFill>
        <p:spPr>
          <a:xfrm>
            <a:off x="22453674" y="11724042"/>
            <a:ext cx="1533934" cy="1778001"/>
          </a:xfrm>
          <a:prstGeom prst="rect">
            <a:avLst/>
          </a:prstGeom>
          <a:ln w="12700">
            <a:miter lim="400000"/>
          </a:ln>
        </p:spPr>
      </p:pic>
      <p:sp>
        <p:nvSpPr>
          <p:cNvPr id="92" name="Shape 92"/>
          <p:cNvSpPr txBox="1">
            <a:spLocks noGrp="1"/>
          </p:cNvSpPr>
          <p:nvPr>
            <p:ph type="sldNum" sz="quarter" idx="2"/>
          </p:nvPr>
        </p:nvSpPr>
        <p:spPr>
          <a:xfrm>
            <a:off x="11952882" y="13019484"/>
            <a:ext cx="460376" cy="498476"/>
          </a:xfrm>
          <a:prstGeom prst="rect">
            <a:avLst/>
          </a:prstGeom>
        </p:spPr>
        <p:txBody>
          <a:bodyPr lIns="71437" tIns="71437" rIns="71437" bIns="71437"/>
          <a:lstStyle>
            <a:lvl1pPr defTabSz="584200">
              <a:defRPr>
                <a:solidFill>
                  <a:srgbClr val="FFFFFF"/>
                </a:solidFill>
                <a:latin typeface="Gill Sans"/>
                <a:ea typeface="Gill Sans"/>
                <a:cs typeface="Gill Sans"/>
                <a:sym typeface="Gill Sans"/>
              </a:defRPr>
            </a:lvl1p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20"/>
          <a:srcRect/>
          <a:stretch>
            <a:fillRect/>
          </a:stretch>
        </a:blipFill>
        <a:effectLst/>
      </p:bgPr>
    </p:bg>
    <p:spTree>
      <p:nvGrpSpPr>
        <p:cNvPr id="1" name=""/>
        <p:cNvGrpSpPr/>
        <p:nvPr/>
      </p:nvGrpSpPr>
      <p:grpSpPr>
        <a:xfrm>
          <a:off x="0" y="0"/>
          <a:ext cx="0" cy="0"/>
          <a:chOff x="0" y="0"/>
          <a:chExt cx="0" cy="0"/>
        </a:xfrm>
      </p:grpSpPr>
      <p:sp>
        <p:nvSpPr>
          <p:cNvPr id="2" name="Shape 2"/>
          <p:cNvSpPr txBox="1">
            <a:spLocks noGrp="1"/>
          </p:cNvSpPr>
          <p:nvPr>
            <p:ph type="title"/>
          </p:nvPr>
        </p:nvSpPr>
        <p:spPr>
          <a:xfrm>
            <a:off x="673100" y="355600"/>
            <a:ext cx="23050500" cy="34290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r>
              <a:t>Title Text</a:t>
            </a:r>
          </a:p>
        </p:txBody>
      </p:sp>
      <p:sp>
        <p:nvSpPr>
          <p:cNvPr id="3" name="Shape 3"/>
          <p:cNvSpPr txBox="1">
            <a:spLocks noGrp="1"/>
          </p:cNvSpPr>
          <p:nvPr>
            <p:ph type="body" idx="1"/>
          </p:nvPr>
        </p:nvSpPr>
        <p:spPr>
          <a:xfrm>
            <a:off x="673100" y="3835400"/>
            <a:ext cx="23050500" cy="88646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sp>
        <p:nvSpPr>
          <p:cNvPr id="4" name="Shape 4"/>
          <p:cNvSpPr txBox="1">
            <a:spLocks noGrp="1"/>
          </p:cNvSpPr>
          <p:nvPr>
            <p:ph type="sldNum" sz="quarter" idx="2"/>
          </p:nvPr>
        </p:nvSpPr>
        <p:spPr>
          <a:xfrm>
            <a:off x="11976099" y="13081000"/>
            <a:ext cx="419101" cy="457200"/>
          </a:xfrm>
          <a:prstGeom prst="rect">
            <a:avLst/>
          </a:prstGeom>
          <a:ln w="12700">
            <a:miter lim="400000"/>
          </a:ln>
        </p:spPr>
        <p:txBody>
          <a:bodyPr wrap="none" lIns="50800" tIns="50800" rIns="50800" bIns="50800">
            <a:spAutoFit/>
          </a:bodyPr>
          <a:lstStyle>
            <a:lvl1pPr defTabSz="825500">
              <a:defRPr sz="2400">
                <a:solidFill>
                  <a:srgbClr val="535353"/>
                </a:solidFill>
                <a:latin typeface="Gill Sans Light"/>
                <a:ea typeface="Gill Sans Light"/>
                <a:cs typeface="Gill Sans Light"/>
                <a:sym typeface="Gill Sans Light"/>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 id="2147483664" r:id="rId15"/>
    <p:sldLayoutId id="2147483666" r:id="rId16"/>
    <p:sldLayoutId id="2147483667" r:id="rId17"/>
    <p:sldLayoutId id="2147483668" r:id="rId18"/>
  </p:sldLayoutIdLst>
  <p:transition spd="med"/>
  <p:txStyles>
    <p:titleStyle>
      <a:lvl1pPr marL="0" marR="0" indent="0" algn="l" defTabSz="825500" latinLnBrk="0">
        <a:lnSpc>
          <a:spcPct val="100000"/>
        </a:lnSpc>
        <a:spcBef>
          <a:spcPts val="0"/>
        </a:spcBef>
        <a:spcAft>
          <a:spcPts val="0"/>
        </a:spcAft>
        <a:buClrTx/>
        <a:buSzTx/>
        <a:buFontTx/>
        <a:buNone/>
        <a:tabLst/>
        <a:defRPr sz="15000" b="0" i="0" u="none" strike="noStrike" cap="all" spc="0" baseline="0">
          <a:solidFill>
            <a:srgbClr val="447FB5"/>
          </a:solidFill>
          <a:uFillTx/>
          <a:latin typeface="Helvetica"/>
          <a:ea typeface="Helvetica"/>
          <a:cs typeface="Helvetica"/>
          <a:sym typeface="Helvetica"/>
        </a:defRPr>
      </a:lvl1pPr>
      <a:lvl2pPr marL="0" marR="0" indent="228600" algn="l" defTabSz="825500" latinLnBrk="0">
        <a:lnSpc>
          <a:spcPct val="100000"/>
        </a:lnSpc>
        <a:spcBef>
          <a:spcPts val="0"/>
        </a:spcBef>
        <a:spcAft>
          <a:spcPts val="0"/>
        </a:spcAft>
        <a:buClrTx/>
        <a:buSzTx/>
        <a:buFontTx/>
        <a:buNone/>
        <a:tabLst/>
        <a:defRPr sz="15000" b="0" i="0" u="none" strike="noStrike" cap="all" spc="0" baseline="0">
          <a:solidFill>
            <a:srgbClr val="447FB5"/>
          </a:solidFill>
          <a:uFillTx/>
          <a:latin typeface="Helvetica"/>
          <a:ea typeface="Helvetica"/>
          <a:cs typeface="Helvetica"/>
          <a:sym typeface="Helvetica"/>
        </a:defRPr>
      </a:lvl2pPr>
      <a:lvl3pPr marL="0" marR="0" indent="457200" algn="l" defTabSz="825500" latinLnBrk="0">
        <a:lnSpc>
          <a:spcPct val="100000"/>
        </a:lnSpc>
        <a:spcBef>
          <a:spcPts val="0"/>
        </a:spcBef>
        <a:spcAft>
          <a:spcPts val="0"/>
        </a:spcAft>
        <a:buClrTx/>
        <a:buSzTx/>
        <a:buFontTx/>
        <a:buNone/>
        <a:tabLst/>
        <a:defRPr sz="15000" b="0" i="0" u="none" strike="noStrike" cap="all" spc="0" baseline="0">
          <a:solidFill>
            <a:srgbClr val="447FB5"/>
          </a:solidFill>
          <a:uFillTx/>
          <a:latin typeface="Helvetica"/>
          <a:ea typeface="Helvetica"/>
          <a:cs typeface="Helvetica"/>
          <a:sym typeface="Helvetica"/>
        </a:defRPr>
      </a:lvl3pPr>
      <a:lvl4pPr marL="0" marR="0" indent="685800" algn="l" defTabSz="825500" latinLnBrk="0">
        <a:lnSpc>
          <a:spcPct val="100000"/>
        </a:lnSpc>
        <a:spcBef>
          <a:spcPts val="0"/>
        </a:spcBef>
        <a:spcAft>
          <a:spcPts val="0"/>
        </a:spcAft>
        <a:buClrTx/>
        <a:buSzTx/>
        <a:buFontTx/>
        <a:buNone/>
        <a:tabLst/>
        <a:defRPr sz="15000" b="0" i="0" u="none" strike="noStrike" cap="all" spc="0" baseline="0">
          <a:solidFill>
            <a:srgbClr val="447FB5"/>
          </a:solidFill>
          <a:uFillTx/>
          <a:latin typeface="Helvetica"/>
          <a:ea typeface="Helvetica"/>
          <a:cs typeface="Helvetica"/>
          <a:sym typeface="Helvetica"/>
        </a:defRPr>
      </a:lvl4pPr>
      <a:lvl5pPr marL="0" marR="0" indent="914400" algn="l" defTabSz="825500" latinLnBrk="0">
        <a:lnSpc>
          <a:spcPct val="100000"/>
        </a:lnSpc>
        <a:spcBef>
          <a:spcPts val="0"/>
        </a:spcBef>
        <a:spcAft>
          <a:spcPts val="0"/>
        </a:spcAft>
        <a:buClrTx/>
        <a:buSzTx/>
        <a:buFontTx/>
        <a:buNone/>
        <a:tabLst/>
        <a:defRPr sz="15000" b="0" i="0" u="none" strike="noStrike" cap="all" spc="0" baseline="0">
          <a:solidFill>
            <a:srgbClr val="447FB5"/>
          </a:solidFill>
          <a:uFillTx/>
          <a:latin typeface="Helvetica"/>
          <a:ea typeface="Helvetica"/>
          <a:cs typeface="Helvetica"/>
          <a:sym typeface="Helvetica"/>
        </a:defRPr>
      </a:lvl5pPr>
      <a:lvl6pPr marL="0" marR="0" indent="1143000" algn="l" defTabSz="825500" latinLnBrk="0">
        <a:lnSpc>
          <a:spcPct val="100000"/>
        </a:lnSpc>
        <a:spcBef>
          <a:spcPts val="0"/>
        </a:spcBef>
        <a:spcAft>
          <a:spcPts val="0"/>
        </a:spcAft>
        <a:buClrTx/>
        <a:buSzTx/>
        <a:buFontTx/>
        <a:buNone/>
        <a:tabLst/>
        <a:defRPr sz="15000" b="0" i="0" u="none" strike="noStrike" cap="all" spc="0" baseline="0">
          <a:solidFill>
            <a:srgbClr val="447FB5"/>
          </a:solidFill>
          <a:uFillTx/>
          <a:latin typeface="Helvetica"/>
          <a:ea typeface="Helvetica"/>
          <a:cs typeface="Helvetica"/>
          <a:sym typeface="Helvetica"/>
        </a:defRPr>
      </a:lvl6pPr>
      <a:lvl7pPr marL="0" marR="0" indent="1371600" algn="l" defTabSz="825500" latinLnBrk="0">
        <a:lnSpc>
          <a:spcPct val="100000"/>
        </a:lnSpc>
        <a:spcBef>
          <a:spcPts val="0"/>
        </a:spcBef>
        <a:spcAft>
          <a:spcPts val="0"/>
        </a:spcAft>
        <a:buClrTx/>
        <a:buSzTx/>
        <a:buFontTx/>
        <a:buNone/>
        <a:tabLst/>
        <a:defRPr sz="15000" b="0" i="0" u="none" strike="noStrike" cap="all" spc="0" baseline="0">
          <a:solidFill>
            <a:srgbClr val="447FB5"/>
          </a:solidFill>
          <a:uFillTx/>
          <a:latin typeface="Helvetica"/>
          <a:ea typeface="Helvetica"/>
          <a:cs typeface="Helvetica"/>
          <a:sym typeface="Helvetica"/>
        </a:defRPr>
      </a:lvl7pPr>
      <a:lvl8pPr marL="0" marR="0" indent="1600200" algn="l" defTabSz="825500" latinLnBrk="0">
        <a:lnSpc>
          <a:spcPct val="100000"/>
        </a:lnSpc>
        <a:spcBef>
          <a:spcPts val="0"/>
        </a:spcBef>
        <a:spcAft>
          <a:spcPts val="0"/>
        </a:spcAft>
        <a:buClrTx/>
        <a:buSzTx/>
        <a:buFontTx/>
        <a:buNone/>
        <a:tabLst/>
        <a:defRPr sz="15000" b="0" i="0" u="none" strike="noStrike" cap="all" spc="0" baseline="0">
          <a:solidFill>
            <a:srgbClr val="447FB5"/>
          </a:solidFill>
          <a:uFillTx/>
          <a:latin typeface="Helvetica"/>
          <a:ea typeface="Helvetica"/>
          <a:cs typeface="Helvetica"/>
          <a:sym typeface="Helvetica"/>
        </a:defRPr>
      </a:lvl8pPr>
      <a:lvl9pPr marL="0" marR="0" indent="1828800" algn="l" defTabSz="825500" latinLnBrk="0">
        <a:lnSpc>
          <a:spcPct val="100000"/>
        </a:lnSpc>
        <a:spcBef>
          <a:spcPts val="0"/>
        </a:spcBef>
        <a:spcAft>
          <a:spcPts val="0"/>
        </a:spcAft>
        <a:buClrTx/>
        <a:buSzTx/>
        <a:buFontTx/>
        <a:buNone/>
        <a:tabLst/>
        <a:defRPr sz="15000" b="0" i="0" u="none" strike="noStrike" cap="all" spc="0" baseline="0">
          <a:solidFill>
            <a:srgbClr val="447FB5"/>
          </a:solidFill>
          <a:uFillTx/>
          <a:latin typeface="Helvetica"/>
          <a:ea typeface="Helvetica"/>
          <a:cs typeface="Helvetica"/>
          <a:sym typeface="Helvetica"/>
        </a:defRPr>
      </a:lvl9pPr>
    </p:titleStyle>
    <p:bodyStyle>
      <a:lvl1pPr marL="609996" marR="0" indent="-609996" algn="l" defTabSz="825500" latinLnBrk="0">
        <a:lnSpc>
          <a:spcPct val="100000"/>
        </a:lnSpc>
        <a:spcBef>
          <a:spcPts val="6500"/>
        </a:spcBef>
        <a:spcAft>
          <a:spcPts val="0"/>
        </a:spcAft>
        <a:buClrTx/>
        <a:buSzPct val="82000"/>
        <a:buFontTx/>
        <a:buChar char="•"/>
        <a:tabLst/>
        <a:defRPr sz="5300" b="0" i="0" u="none" strike="noStrike" cap="none" spc="0" baseline="0">
          <a:solidFill>
            <a:srgbClr val="212733"/>
          </a:solidFill>
          <a:uFillTx/>
          <a:latin typeface="Helvetica"/>
          <a:ea typeface="Helvetica"/>
          <a:cs typeface="Helvetica"/>
          <a:sym typeface="Helvetica"/>
        </a:defRPr>
      </a:lvl1pPr>
      <a:lvl2pPr marL="1346596" marR="0" indent="-609996" algn="l" defTabSz="825500" latinLnBrk="0">
        <a:lnSpc>
          <a:spcPct val="100000"/>
        </a:lnSpc>
        <a:spcBef>
          <a:spcPts val="6500"/>
        </a:spcBef>
        <a:spcAft>
          <a:spcPts val="0"/>
        </a:spcAft>
        <a:buClrTx/>
        <a:buSzPct val="82000"/>
        <a:buFontTx/>
        <a:buChar char="•"/>
        <a:tabLst/>
        <a:defRPr sz="5300" b="0" i="0" u="none" strike="noStrike" cap="none" spc="0" baseline="0">
          <a:solidFill>
            <a:srgbClr val="212733"/>
          </a:solidFill>
          <a:uFillTx/>
          <a:latin typeface="Helvetica"/>
          <a:ea typeface="Helvetica"/>
          <a:cs typeface="Helvetica"/>
          <a:sym typeface="Helvetica"/>
        </a:defRPr>
      </a:lvl2pPr>
      <a:lvl3pPr marL="2083196" marR="0" indent="-609996" algn="l" defTabSz="825500" latinLnBrk="0">
        <a:lnSpc>
          <a:spcPct val="100000"/>
        </a:lnSpc>
        <a:spcBef>
          <a:spcPts val="6500"/>
        </a:spcBef>
        <a:spcAft>
          <a:spcPts val="0"/>
        </a:spcAft>
        <a:buClrTx/>
        <a:buSzPct val="82000"/>
        <a:buFontTx/>
        <a:buChar char="•"/>
        <a:tabLst/>
        <a:defRPr sz="5300" b="0" i="0" u="none" strike="noStrike" cap="none" spc="0" baseline="0">
          <a:solidFill>
            <a:srgbClr val="212733"/>
          </a:solidFill>
          <a:uFillTx/>
          <a:latin typeface="Helvetica"/>
          <a:ea typeface="Helvetica"/>
          <a:cs typeface="Helvetica"/>
          <a:sym typeface="Helvetica"/>
        </a:defRPr>
      </a:lvl3pPr>
      <a:lvl4pPr marL="2819796" marR="0" indent="-609996" algn="l" defTabSz="825500" latinLnBrk="0">
        <a:lnSpc>
          <a:spcPct val="100000"/>
        </a:lnSpc>
        <a:spcBef>
          <a:spcPts val="6500"/>
        </a:spcBef>
        <a:spcAft>
          <a:spcPts val="0"/>
        </a:spcAft>
        <a:buClrTx/>
        <a:buSzPct val="82000"/>
        <a:buFontTx/>
        <a:buChar char="•"/>
        <a:tabLst/>
        <a:defRPr sz="5300" b="0" i="0" u="none" strike="noStrike" cap="none" spc="0" baseline="0">
          <a:solidFill>
            <a:srgbClr val="212733"/>
          </a:solidFill>
          <a:uFillTx/>
          <a:latin typeface="Helvetica"/>
          <a:ea typeface="Helvetica"/>
          <a:cs typeface="Helvetica"/>
          <a:sym typeface="Helvetica"/>
        </a:defRPr>
      </a:lvl4pPr>
      <a:lvl5pPr marL="3556396" marR="0" indent="-609996" algn="l" defTabSz="825500" latinLnBrk="0">
        <a:lnSpc>
          <a:spcPct val="100000"/>
        </a:lnSpc>
        <a:spcBef>
          <a:spcPts val="6500"/>
        </a:spcBef>
        <a:spcAft>
          <a:spcPts val="0"/>
        </a:spcAft>
        <a:buClrTx/>
        <a:buSzPct val="82000"/>
        <a:buFontTx/>
        <a:buChar char="•"/>
        <a:tabLst/>
        <a:defRPr sz="5300" b="0" i="0" u="none" strike="noStrike" cap="none" spc="0" baseline="0">
          <a:solidFill>
            <a:srgbClr val="212733"/>
          </a:solidFill>
          <a:uFillTx/>
          <a:latin typeface="Helvetica"/>
          <a:ea typeface="Helvetica"/>
          <a:cs typeface="Helvetica"/>
          <a:sym typeface="Helvetica"/>
        </a:defRPr>
      </a:lvl5pPr>
      <a:lvl6pPr marL="4292996" marR="0" indent="-609996" algn="l" defTabSz="825500" latinLnBrk="0">
        <a:lnSpc>
          <a:spcPct val="100000"/>
        </a:lnSpc>
        <a:spcBef>
          <a:spcPts val="6500"/>
        </a:spcBef>
        <a:spcAft>
          <a:spcPts val="0"/>
        </a:spcAft>
        <a:buClrTx/>
        <a:buSzPct val="82000"/>
        <a:buFontTx/>
        <a:buChar char="•"/>
        <a:tabLst/>
        <a:defRPr sz="5300" b="0" i="0" u="none" strike="noStrike" cap="none" spc="0" baseline="0">
          <a:solidFill>
            <a:srgbClr val="212733"/>
          </a:solidFill>
          <a:uFillTx/>
          <a:latin typeface="Helvetica"/>
          <a:ea typeface="Helvetica"/>
          <a:cs typeface="Helvetica"/>
          <a:sym typeface="Helvetica"/>
        </a:defRPr>
      </a:lvl6pPr>
      <a:lvl7pPr marL="5029596" marR="0" indent="-609996" algn="l" defTabSz="825500" latinLnBrk="0">
        <a:lnSpc>
          <a:spcPct val="100000"/>
        </a:lnSpc>
        <a:spcBef>
          <a:spcPts val="6500"/>
        </a:spcBef>
        <a:spcAft>
          <a:spcPts val="0"/>
        </a:spcAft>
        <a:buClrTx/>
        <a:buSzPct val="82000"/>
        <a:buFontTx/>
        <a:buChar char="•"/>
        <a:tabLst/>
        <a:defRPr sz="5300" b="0" i="0" u="none" strike="noStrike" cap="none" spc="0" baseline="0">
          <a:solidFill>
            <a:srgbClr val="212733"/>
          </a:solidFill>
          <a:uFillTx/>
          <a:latin typeface="Helvetica"/>
          <a:ea typeface="Helvetica"/>
          <a:cs typeface="Helvetica"/>
          <a:sym typeface="Helvetica"/>
        </a:defRPr>
      </a:lvl7pPr>
      <a:lvl8pPr marL="5766196" marR="0" indent="-609996" algn="l" defTabSz="825500" latinLnBrk="0">
        <a:lnSpc>
          <a:spcPct val="100000"/>
        </a:lnSpc>
        <a:spcBef>
          <a:spcPts val="6500"/>
        </a:spcBef>
        <a:spcAft>
          <a:spcPts val="0"/>
        </a:spcAft>
        <a:buClrTx/>
        <a:buSzPct val="82000"/>
        <a:buFontTx/>
        <a:buChar char="•"/>
        <a:tabLst/>
        <a:defRPr sz="5300" b="0" i="0" u="none" strike="noStrike" cap="none" spc="0" baseline="0">
          <a:solidFill>
            <a:srgbClr val="212733"/>
          </a:solidFill>
          <a:uFillTx/>
          <a:latin typeface="Helvetica"/>
          <a:ea typeface="Helvetica"/>
          <a:cs typeface="Helvetica"/>
          <a:sym typeface="Helvetica"/>
        </a:defRPr>
      </a:lvl8pPr>
      <a:lvl9pPr marL="6502796" marR="0" indent="-609996" algn="l" defTabSz="825500" latinLnBrk="0">
        <a:lnSpc>
          <a:spcPct val="100000"/>
        </a:lnSpc>
        <a:spcBef>
          <a:spcPts val="6500"/>
        </a:spcBef>
        <a:spcAft>
          <a:spcPts val="0"/>
        </a:spcAft>
        <a:buClrTx/>
        <a:buSzPct val="82000"/>
        <a:buFontTx/>
        <a:buChar char="•"/>
        <a:tabLst/>
        <a:defRPr sz="5300" b="0" i="0" u="none" strike="noStrike" cap="none" spc="0" baseline="0">
          <a:solidFill>
            <a:srgbClr val="212733"/>
          </a:solidFill>
          <a:uFillTx/>
          <a:latin typeface="Helvetica"/>
          <a:ea typeface="Helvetica"/>
          <a:cs typeface="Helvetica"/>
          <a:sym typeface="Helvetica"/>
        </a:defRPr>
      </a:lvl9pPr>
    </p:bodyStyle>
    <p:otherStyle>
      <a:lvl1pPr marL="0" marR="0" indent="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Gill Sans Light"/>
        </a:defRPr>
      </a:lvl1pPr>
      <a:lvl2pPr marL="0" marR="0" indent="2286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Gill Sans Light"/>
        </a:defRPr>
      </a:lvl2pPr>
      <a:lvl3pPr marL="0" marR="0" indent="4572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Gill Sans Light"/>
        </a:defRPr>
      </a:lvl3pPr>
      <a:lvl4pPr marL="0" marR="0" indent="6858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Gill Sans Light"/>
        </a:defRPr>
      </a:lvl4pPr>
      <a:lvl5pPr marL="0" marR="0" indent="9144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Gill Sans Light"/>
        </a:defRPr>
      </a:lvl5pPr>
      <a:lvl6pPr marL="0" marR="0" indent="11430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Gill Sans Light"/>
        </a:defRPr>
      </a:lvl6pPr>
      <a:lvl7pPr marL="0" marR="0" indent="13716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Gill Sans Light"/>
        </a:defRPr>
      </a:lvl7pPr>
      <a:lvl8pPr marL="0" marR="0" indent="16002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Gill Sans Light"/>
        </a:defRPr>
      </a:lvl8pPr>
      <a:lvl9pPr marL="0" marR="0" indent="18288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Gill Sans Light"/>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github.com/rstudio-education/master-the-tidyverse/" TargetMode="External"/><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creativecommons.org/licenses/by-sa/4.0/" TargetMode="External"/><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hyperlink" Target="https://creativecommons.org/licenses/by-sa/4.0/" TargetMode="External"/><Relationship Id="rId2" Type="http://schemas.openxmlformats.org/officeDocument/2006/relationships/notesSlide" Target="../notesSlides/notesSlide7.xml"/><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hyperlink" Target="https://creativecommons.org/licenses/by-sa/4.0/" TargetMode="External"/><Relationship Id="rId2" Type="http://schemas.openxmlformats.org/officeDocument/2006/relationships/notesSlide" Target="../notesSlides/notesSlide8.xml"/><Relationship Id="rId1" Type="http://schemas.openxmlformats.org/officeDocument/2006/relationships/slideLayout" Target="../slideLayouts/slideLayout12.xml"/><Relationship Id="rId5" Type="http://schemas.openxmlformats.org/officeDocument/2006/relationships/image" Target="../media/image23.png"/><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hyperlink" Target="https://creativecommons.org/licenses/by-sa/4.0/" TargetMode="External"/><Relationship Id="rId2" Type="http://schemas.openxmlformats.org/officeDocument/2006/relationships/notesSlide" Target="../notesSlides/notesSlide9.xml"/><Relationship Id="rId1" Type="http://schemas.openxmlformats.org/officeDocument/2006/relationships/slideLayout" Target="../slideLayouts/slideLayout1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6.png"/><Relationship Id="rId1" Type="http://schemas.openxmlformats.org/officeDocument/2006/relationships/slideLayout" Target="../slideLayouts/slideLayout5.xml"/><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3" Type="http://schemas.openxmlformats.org/officeDocument/2006/relationships/hyperlink" Target="https://creativecommons.org/licenses/by-sa/4.0/" TargetMode="External"/><Relationship Id="rId2" Type="http://schemas.openxmlformats.org/officeDocument/2006/relationships/notesSlide" Target="../notesSlides/notesSlide10.xml"/><Relationship Id="rId1" Type="http://schemas.openxmlformats.org/officeDocument/2006/relationships/slideLayout" Target="../slideLayouts/slideLayout12.xml"/><Relationship Id="rId6" Type="http://schemas.openxmlformats.org/officeDocument/2006/relationships/image" Target="../media/image29.png"/><Relationship Id="rId5" Type="http://schemas.openxmlformats.org/officeDocument/2006/relationships/image" Target="../media/image28.tif"/><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creativecommons.org/licenses/by-sa/4.0/" TargetMode="External"/><Relationship Id="rId2" Type="http://schemas.openxmlformats.org/officeDocument/2006/relationships/notesSlide" Target="../notesSlides/notesSlide12.xml"/><Relationship Id="rId1" Type="http://schemas.openxmlformats.org/officeDocument/2006/relationships/slideLayout" Target="../slideLayouts/slideLayout12.xml"/><Relationship Id="rId5" Type="http://schemas.openxmlformats.org/officeDocument/2006/relationships/image" Target="../media/image30.png"/><Relationship Id="rId4" Type="http://schemas.openxmlformats.org/officeDocument/2006/relationships/image" Target="../media/image5.png"/></Relationships>
</file>

<file path=ppt/slides/_rels/slide18.xml.rels><?xml version="1.0" encoding="UTF-8" standalone="yes"?>
<Relationships xmlns="http://schemas.openxmlformats.org/package/2006/relationships"><Relationship Id="rId3" Type="http://schemas.openxmlformats.org/officeDocument/2006/relationships/hyperlink" Target="https://creativecommons.org/licenses/by-sa/4.0/" TargetMode="External"/><Relationship Id="rId2" Type="http://schemas.openxmlformats.org/officeDocument/2006/relationships/notesSlide" Target="../notesSlides/notesSlide13.xml"/><Relationship Id="rId1" Type="http://schemas.openxmlformats.org/officeDocument/2006/relationships/slideLayout" Target="../slideLayouts/slideLayout1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5.png"/></Relationships>
</file>

<file path=ppt/slides/_rels/slide19.xml.rels><?xml version="1.0" encoding="UTF-8" standalone="yes"?>
<Relationships xmlns="http://schemas.openxmlformats.org/package/2006/relationships"><Relationship Id="rId3" Type="http://schemas.openxmlformats.org/officeDocument/2006/relationships/hyperlink" Target="https://creativecommons.org/licenses/by-sa/4.0/" TargetMode="External"/><Relationship Id="rId2" Type="http://schemas.openxmlformats.org/officeDocument/2006/relationships/notesSlide" Target="../notesSlides/notesSlide14.xml"/><Relationship Id="rId1" Type="http://schemas.openxmlformats.org/officeDocument/2006/relationships/slideLayout" Target="../slideLayouts/slideLayout12.xml"/><Relationship Id="rId5" Type="http://schemas.openxmlformats.org/officeDocument/2006/relationships/image" Target="../media/image33.png"/><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hyperlink" Target="https://creativecommons.org/licenses/by-sa/4.0/" TargetMode="External"/><Relationship Id="rId2" Type="http://schemas.openxmlformats.org/officeDocument/2006/relationships/notesSlide" Target="../notesSlides/notesSlide1.xml"/><Relationship Id="rId1" Type="http://schemas.openxmlformats.org/officeDocument/2006/relationships/slideLayout" Target="../slideLayouts/slideLayout5.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3" Type="http://schemas.openxmlformats.org/officeDocument/2006/relationships/hyperlink" Target="https://creativecommons.org/licenses/by-sa/4.0/" TargetMode="External"/><Relationship Id="rId2" Type="http://schemas.openxmlformats.org/officeDocument/2006/relationships/notesSlide" Target="../notesSlides/notesSlide15.xml"/><Relationship Id="rId1" Type="http://schemas.openxmlformats.org/officeDocument/2006/relationships/slideLayout" Target="../slideLayouts/slideLayout12.xml"/><Relationship Id="rId6" Type="http://schemas.openxmlformats.org/officeDocument/2006/relationships/image" Target="../media/image34.png"/><Relationship Id="rId5" Type="http://schemas.openxmlformats.org/officeDocument/2006/relationships/hyperlink" Target="http://www.git.com" TargetMode="External"/><Relationship Id="rId4" Type="http://schemas.openxmlformats.org/officeDocument/2006/relationships/image" Target="../media/image5.png"/></Relationships>
</file>

<file path=ppt/slides/_rels/slide21.xml.rels><?xml version="1.0" encoding="UTF-8" standalone="yes"?>
<Relationships xmlns="http://schemas.openxmlformats.org/package/2006/relationships"><Relationship Id="rId3" Type="http://schemas.openxmlformats.org/officeDocument/2006/relationships/hyperlink" Target="https://creativecommons.org/licenses/by-sa/4.0/" TargetMode="External"/><Relationship Id="rId2" Type="http://schemas.openxmlformats.org/officeDocument/2006/relationships/notesSlide" Target="../notesSlides/notesSlide16.xml"/><Relationship Id="rId1" Type="http://schemas.openxmlformats.org/officeDocument/2006/relationships/slideLayout" Target="../slideLayouts/slideLayout12.xml"/><Relationship Id="rId5" Type="http://schemas.openxmlformats.org/officeDocument/2006/relationships/image" Target="../media/image35.png"/><Relationship Id="rId4" Type="http://schemas.openxmlformats.org/officeDocument/2006/relationships/image" Target="../media/image5.png"/></Relationships>
</file>

<file path=ppt/slides/_rels/slide22.xml.rels><?xml version="1.0" encoding="UTF-8" standalone="yes"?>
<Relationships xmlns="http://schemas.openxmlformats.org/package/2006/relationships"><Relationship Id="rId3" Type="http://schemas.openxmlformats.org/officeDocument/2006/relationships/hyperlink" Target="https://creativecommons.org/licenses/by-sa/4.0/" TargetMode="External"/><Relationship Id="rId2" Type="http://schemas.openxmlformats.org/officeDocument/2006/relationships/notesSlide" Target="../notesSlides/notesSlide17.xml"/><Relationship Id="rId1" Type="http://schemas.openxmlformats.org/officeDocument/2006/relationships/slideLayout" Target="../slideLayouts/slideLayout12.xml"/><Relationship Id="rId6" Type="http://schemas.openxmlformats.org/officeDocument/2006/relationships/hyperlink" Target="http://zevross.com/blog/2017/06/19/tips-and-tricks-for-working-with-images-and-figures-in-r-markdown-documents/" TargetMode="External"/><Relationship Id="rId5" Type="http://schemas.openxmlformats.org/officeDocument/2006/relationships/image" Target="../media/image35.png"/><Relationship Id="rId4" Type="http://schemas.openxmlformats.org/officeDocument/2006/relationships/image" Target="../media/image5.png"/></Relationships>
</file>

<file path=ppt/slides/_rels/slide23.xml.rels><?xml version="1.0" encoding="UTF-8" standalone="yes"?>
<Relationships xmlns="http://schemas.openxmlformats.org/package/2006/relationships"><Relationship Id="rId3" Type="http://schemas.openxmlformats.org/officeDocument/2006/relationships/hyperlink" Target="https://creativecommons.org/licenses/by-sa/4.0/" TargetMode="External"/><Relationship Id="rId2" Type="http://schemas.openxmlformats.org/officeDocument/2006/relationships/notesSlide" Target="../notesSlides/notesSlide18.xml"/><Relationship Id="rId1" Type="http://schemas.openxmlformats.org/officeDocument/2006/relationships/slideLayout" Target="../slideLayouts/slideLayout12.xml"/><Relationship Id="rId5" Type="http://schemas.openxmlformats.org/officeDocument/2006/relationships/image" Target="../media/image36.png"/><Relationship Id="rId4" Type="http://schemas.openxmlformats.org/officeDocument/2006/relationships/image" Target="../media/image5.png"/></Relationships>
</file>

<file path=ppt/slides/_rels/slide24.xml.rels><?xml version="1.0" encoding="UTF-8" standalone="yes"?>
<Relationships xmlns="http://schemas.openxmlformats.org/package/2006/relationships"><Relationship Id="rId3" Type="http://schemas.openxmlformats.org/officeDocument/2006/relationships/hyperlink" Target="https://creativecommons.org/licenses/by-sa/4.0/" TargetMode="External"/><Relationship Id="rId2" Type="http://schemas.openxmlformats.org/officeDocument/2006/relationships/notesSlide" Target="../notesSlides/notesSlide19.xml"/><Relationship Id="rId1" Type="http://schemas.openxmlformats.org/officeDocument/2006/relationships/slideLayout" Target="../slideLayouts/slideLayout12.xml"/><Relationship Id="rId5" Type="http://schemas.openxmlformats.org/officeDocument/2006/relationships/image" Target="../media/image37.png"/><Relationship Id="rId4" Type="http://schemas.openxmlformats.org/officeDocument/2006/relationships/image" Target="../media/image5.png"/></Relationships>
</file>

<file path=ppt/slides/_rels/slide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8.png"/><Relationship Id="rId1" Type="http://schemas.openxmlformats.org/officeDocument/2006/relationships/slideLayout" Target="../slideLayouts/slideLayout15.xml"/><Relationship Id="rId4" Type="http://schemas.openxmlformats.org/officeDocument/2006/relationships/image" Target="../media/image39.png"/></Relationships>
</file>

<file path=ppt/slides/_rels/slide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0.png"/><Relationship Id="rId1" Type="http://schemas.openxmlformats.org/officeDocument/2006/relationships/slideLayout" Target="../slideLayouts/slideLayout5.xml"/><Relationship Id="rId4" Type="http://schemas.openxmlformats.org/officeDocument/2006/relationships/image" Target="../media/image41.png"/></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s://creativecommons.org/licenses/by-sa/4.0/" TargetMode="External"/><Relationship Id="rId2" Type="http://schemas.openxmlformats.org/officeDocument/2006/relationships/notesSlide" Target="../notesSlides/notesSlide21.xml"/><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29.xml.rels><?xml version="1.0" encoding="UTF-8" standalone="yes"?>
<Relationships xmlns="http://schemas.openxmlformats.org/package/2006/relationships"><Relationship Id="rId3" Type="http://schemas.openxmlformats.org/officeDocument/2006/relationships/hyperlink" Target="https://creativecommons.org/licenses/by-sa/4.0/" TargetMode="External"/><Relationship Id="rId2" Type="http://schemas.openxmlformats.org/officeDocument/2006/relationships/notesSlide" Target="../notesSlides/notesSlide22.xml"/><Relationship Id="rId1" Type="http://schemas.openxmlformats.org/officeDocument/2006/relationships/slideLayout" Target="../slideLayouts/slideLayout12.xml"/><Relationship Id="rId5" Type="http://schemas.openxmlformats.org/officeDocument/2006/relationships/image" Target="../media/image42.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creativecommons.org/licenses/by-sa/4.0/" TargetMode="External"/><Relationship Id="rId1" Type="http://schemas.openxmlformats.org/officeDocument/2006/relationships/slideLayout" Target="../slideLayouts/slideLayout5.xml"/><Relationship Id="rId4" Type="http://schemas.openxmlformats.org/officeDocument/2006/relationships/image" Target="../media/image12.png"/></Relationships>
</file>

<file path=ppt/slides/_rels/slide30.xml.rels><?xml version="1.0" encoding="UTF-8" standalone="yes"?>
<Relationships xmlns="http://schemas.openxmlformats.org/package/2006/relationships"><Relationship Id="rId3" Type="http://schemas.openxmlformats.org/officeDocument/2006/relationships/hyperlink" Target="https://creativecommons.org/licenses/by-sa/4.0/" TargetMode="External"/><Relationship Id="rId2" Type="http://schemas.openxmlformats.org/officeDocument/2006/relationships/notesSlide" Target="../notesSlides/notesSlide23.xml"/><Relationship Id="rId1" Type="http://schemas.openxmlformats.org/officeDocument/2006/relationships/slideLayout" Target="../slideLayouts/slideLayout12.xml"/><Relationship Id="rId5" Type="http://schemas.openxmlformats.org/officeDocument/2006/relationships/image" Target="../media/image43.png"/><Relationship Id="rId4" Type="http://schemas.openxmlformats.org/officeDocument/2006/relationships/image" Target="../media/image5.png"/></Relationships>
</file>

<file path=ppt/slides/_rels/slide31.xml.rels><?xml version="1.0" encoding="UTF-8" standalone="yes"?>
<Relationships xmlns="http://schemas.openxmlformats.org/package/2006/relationships"><Relationship Id="rId3" Type="http://schemas.openxmlformats.org/officeDocument/2006/relationships/hyperlink" Target="https://creativecommons.org/licenses/by-sa/4.0/" TargetMode="External"/><Relationship Id="rId2" Type="http://schemas.openxmlformats.org/officeDocument/2006/relationships/notesSlide" Target="../notesSlides/notesSlide24.xml"/><Relationship Id="rId1" Type="http://schemas.openxmlformats.org/officeDocument/2006/relationships/slideLayout" Target="../slideLayouts/slideLayout12.xml"/><Relationship Id="rId5" Type="http://schemas.openxmlformats.org/officeDocument/2006/relationships/image" Target="../media/image24.png"/><Relationship Id="rId4" Type="http://schemas.openxmlformats.org/officeDocument/2006/relationships/image" Target="../media/image5.png"/></Relationships>
</file>

<file path=ppt/slides/_rels/slide32.xml.rels><?xml version="1.0" encoding="UTF-8" standalone="yes"?>
<Relationships xmlns="http://schemas.openxmlformats.org/package/2006/relationships"><Relationship Id="rId3" Type="http://schemas.openxmlformats.org/officeDocument/2006/relationships/hyperlink" Target="https://creativecommons.org/licenses/by-sa/4.0/" TargetMode="External"/><Relationship Id="rId2" Type="http://schemas.openxmlformats.org/officeDocument/2006/relationships/notesSlide" Target="../notesSlides/notesSlide25.xml"/><Relationship Id="rId1" Type="http://schemas.openxmlformats.org/officeDocument/2006/relationships/slideLayout" Target="../slideLayouts/slideLayout12.xml"/><Relationship Id="rId5" Type="http://schemas.openxmlformats.org/officeDocument/2006/relationships/image" Target="../media/image44.png"/><Relationship Id="rId4" Type="http://schemas.openxmlformats.org/officeDocument/2006/relationships/image" Target="../media/image5.png"/></Relationships>
</file>

<file path=ppt/slides/_rels/slide33.xml.rels><?xml version="1.0" encoding="UTF-8" standalone="yes"?>
<Relationships xmlns="http://schemas.openxmlformats.org/package/2006/relationships"><Relationship Id="rId3" Type="http://schemas.openxmlformats.org/officeDocument/2006/relationships/hyperlink" Target="https://creativecommons.org/licenses/by-sa/4.0/" TargetMode="External"/><Relationship Id="rId2" Type="http://schemas.openxmlformats.org/officeDocument/2006/relationships/notesSlide" Target="../notesSlides/notesSlide26.xml"/><Relationship Id="rId1" Type="http://schemas.openxmlformats.org/officeDocument/2006/relationships/slideLayout" Target="../slideLayouts/slideLayout12.xml"/><Relationship Id="rId5" Type="http://schemas.openxmlformats.org/officeDocument/2006/relationships/image" Target="../media/image44.png"/><Relationship Id="rId4" Type="http://schemas.openxmlformats.org/officeDocument/2006/relationships/image" Target="../media/image5.png"/></Relationships>
</file>

<file path=ppt/slides/_rels/slide34.xml.rels><?xml version="1.0" encoding="UTF-8" standalone="yes"?>
<Relationships xmlns="http://schemas.openxmlformats.org/package/2006/relationships"><Relationship Id="rId3" Type="http://schemas.openxmlformats.org/officeDocument/2006/relationships/hyperlink" Target="https://creativecommons.org/licenses/by-sa/4.0/" TargetMode="External"/><Relationship Id="rId2" Type="http://schemas.openxmlformats.org/officeDocument/2006/relationships/notesSlide" Target="../notesSlides/notesSlide27.xml"/><Relationship Id="rId1" Type="http://schemas.openxmlformats.org/officeDocument/2006/relationships/slideLayout" Target="../slideLayouts/slideLayout1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5.png"/></Relationships>
</file>

<file path=ppt/slides/_rels/slide35.xml.rels><?xml version="1.0" encoding="UTF-8" standalone="yes"?>
<Relationships xmlns="http://schemas.openxmlformats.org/package/2006/relationships"><Relationship Id="rId3" Type="http://schemas.openxmlformats.org/officeDocument/2006/relationships/hyperlink" Target="https://creativecommons.org/licenses/by-sa/4.0/" TargetMode="External"/><Relationship Id="rId2" Type="http://schemas.openxmlformats.org/officeDocument/2006/relationships/notesSlide" Target="../notesSlides/notesSlide28.xml"/><Relationship Id="rId1" Type="http://schemas.openxmlformats.org/officeDocument/2006/relationships/slideLayout" Target="../slideLayouts/slideLayout5.xml"/><Relationship Id="rId6" Type="http://schemas.openxmlformats.org/officeDocument/2006/relationships/hyperlink" Target="http://zevross.com/blog/2017/06/19/tips-and-tricks-for-working-with-images-and-figures-in-r-markdown-documents/" TargetMode="External"/><Relationship Id="rId5" Type="http://schemas.openxmlformats.org/officeDocument/2006/relationships/image" Target="../media/image35.png"/><Relationship Id="rId4" Type="http://schemas.openxmlformats.org/officeDocument/2006/relationships/image" Target="../media/image5.png"/></Relationships>
</file>

<file path=ppt/slides/_rels/slide36.xml.rels><?xml version="1.0" encoding="UTF-8" standalone="yes"?>
<Relationships xmlns="http://schemas.openxmlformats.org/package/2006/relationships"><Relationship Id="rId3" Type="http://schemas.openxmlformats.org/officeDocument/2006/relationships/hyperlink" Target="https://creativecommons.org/licenses/by-sa/4.0/" TargetMode="External"/><Relationship Id="rId2" Type="http://schemas.openxmlformats.org/officeDocument/2006/relationships/notesSlide" Target="../notesSlides/notesSlide29.xml"/><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37.xml.rels><?xml version="1.0" encoding="UTF-8" standalone="yes"?>
<Relationships xmlns="http://schemas.openxmlformats.org/package/2006/relationships"><Relationship Id="rId3" Type="http://schemas.openxmlformats.org/officeDocument/2006/relationships/hyperlink" Target="https://creativecommons.org/licenses/by-sa/4.0/" TargetMode="External"/><Relationship Id="rId2" Type="http://schemas.openxmlformats.org/officeDocument/2006/relationships/notesSlide" Target="../notesSlides/notesSlide30.xml"/><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47.png"/></Relationships>
</file>

<file path=ppt/slides/_rels/slide3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hyperlink" Target="https://creativecommons.org/licenses/by-sa/4.0/" TargetMode="Externa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hyperlink" Target="https://creativecommons.org/licenses/by-sa/4.0/" TargetMode="External"/><Relationship Id="rId2" Type="http://schemas.openxmlformats.org/officeDocument/2006/relationships/notesSlide" Target="../notesSlides/notesSlide32.xml"/><Relationship Id="rId1" Type="http://schemas.openxmlformats.org/officeDocument/2006/relationships/slideLayout" Target="../slideLayouts/slideLayout12.xml"/><Relationship Id="rId5" Type="http://schemas.openxmlformats.org/officeDocument/2006/relationships/image" Target="../media/image48.png"/><Relationship Id="rId4" Type="http://schemas.openxmlformats.org/officeDocument/2006/relationships/image" Target="../media/image5.png"/></Relationships>
</file>

<file path=ppt/slides/_rels/slide4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hyperlink" Target="https://ymlthis.r-lib.org/" TargetMode="Externa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hyperlink" Target="https://creativecommons.org/licenses/by-sa/4.0/" TargetMode="External"/><Relationship Id="rId7" Type="http://schemas.openxmlformats.org/officeDocument/2006/relationships/image" Target="../media/image51.png"/><Relationship Id="rId2" Type="http://schemas.openxmlformats.org/officeDocument/2006/relationships/notesSlide" Target="../notesSlides/notesSlide33.xml"/><Relationship Id="rId1" Type="http://schemas.openxmlformats.org/officeDocument/2006/relationships/slideLayout" Target="../slideLayouts/slideLayout12.xml"/><Relationship Id="rId6" Type="http://schemas.openxmlformats.org/officeDocument/2006/relationships/image" Target="../media/image50.png"/><Relationship Id="rId5" Type="http://schemas.openxmlformats.org/officeDocument/2006/relationships/hyperlink" Target="http://rmarkdown.rstudio.com/formats.html" TargetMode="External"/><Relationship Id="rId4" Type="http://schemas.openxmlformats.org/officeDocument/2006/relationships/image" Target="../media/image5.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52.png"/></Relationships>
</file>

<file path=ppt/slides/_rels/slide45.xml.rels><?xml version="1.0" encoding="UTF-8" standalone="yes"?>
<Relationships xmlns="http://schemas.openxmlformats.org/package/2006/relationships"><Relationship Id="rId3" Type="http://schemas.openxmlformats.org/officeDocument/2006/relationships/hyperlink" Target="https://creativecommons.org/licenses/by-sa/4.0/" TargetMode="External"/><Relationship Id="rId2" Type="http://schemas.openxmlformats.org/officeDocument/2006/relationships/notesSlide" Target="../notesSlides/notesSlide35.xml"/><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46.xml.rels><?xml version="1.0" encoding="UTF-8" standalone="yes"?>
<Relationships xmlns="http://schemas.openxmlformats.org/package/2006/relationships"><Relationship Id="rId3" Type="http://schemas.openxmlformats.org/officeDocument/2006/relationships/hyperlink" Target="https://creativecommons.org/licenses/by-sa/4.0/" TargetMode="External"/><Relationship Id="rId2" Type="http://schemas.openxmlformats.org/officeDocument/2006/relationships/notesSlide" Target="../notesSlides/notesSlide36.xml"/><Relationship Id="rId1" Type="http://schemas.openxmlformats.org/officeDocument/2006/relationships/slideLayout" Target="../slideLayouts/slideLayout12.xml"/><Relationship Id="rId6" Type="http://schemas.openxmlformats.org/officeDocument/2006/relationships/image" Target="../media/image53.png"/><Relationship Id="rId5" Type="http://schemas.openxmlformats.org/officeDocument/2006/relationships/image" Target="../media/image43.png"/><Relationship Id="rId4" Type="http://schemas.openxmlformats.org/officeDocument/2006/relationships/image" Target="../media/image5.png"/></Relationships>
</file>

<file path=ppt/slides/_rels/slide47.xml.rels><?xml version="1.0" encoding="UTF-8" standalone="yes"?>
<Relationships xmlns="http://schemas.openxmlformats.org/package/2006/relationships"><Relationship Id="rId3" Type="http://schemas.openxmlformats.org/officeDocument/2006/relationships/hyperlink" Target="https://creativecommons.org/licenses/by-sa/4.0/" TargetMode="External"/><Relationship Id="rId2" Type="http://schemas.openxmlformats.org/officeDocument/2006/relationships/notesSlide" Target="../notesSlides/notesSlide37.xml"/><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4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hyperlink" Target="https://creativecommons.org/licenses/by-sa/4.0/" TargetMode="External"/><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hyperlink" Target="https://creativecommons.org/licenses/by-sa/4.0/" TargetMode="External"/><Relationship Id="rId7" Type="http://schemas.openxmlformats.org/officeDocument/2006/relationships/image" Target="../media/image17.png"/><Relationship Id="rId12" Type="http://schemas.openxmlformats.org/officeDocument/2006/relationships/image" Target="../media/image22.tif"/><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5.png"/><Relationship Id="rId9"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E1986E1-4746-4ADB-A9D1-BE552FCB3044}"/>
              </a:ext>
            </a:extLst>
          </p:cNvPr>
          <p:cNvSpPr txBox="1"/>
          <p:nvPr/>
        </p:nvSpPr>
        <p:spPr>
          <a:xfrm>
            <a:off x="10059203" y="10442680"/>
            <a:ext cx="4265590" cy="19293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GB" dirty="0"/>
              <a:t>Mike K Smith</a:t>
            </a:r>
          </a:p>
          <a:p>
            <a:pPr marL="0" marR="0" indent="0" algn="ctr" defTabSz="584200" rtl="0" fontAlgn="auto" latinLnBrk="0" hangingPunct="0">
              <a:lnSpc>
                <a:spcPct val="100000"/>
              </a:lnSpc>
              <a:spcBef>
                <a:spcPts val="0"/>
              </a:spcBef>
              <a:spcAft>
                <a:spcPts val="0"/>
              </a:spcAft>
              <a:buClrTx/>
              <a:buSzTx/>
              <a:buFontTx/>
              <a:buNone/>
              <a:tabLst/>
            </a:pPr>
            <a:r>
              <a:rPr kumimoji="0" lang="en-GB" sz="5800" b="0" i="0" u="none" strike="noStrike" cap="none" spc="0" normalizeH="0" baseline="0" dirty="0">
                <a:ln>
                  <a:noFill/>
                </a:ln>
                <a:solidFill>
                  <a:srgbClr val="000000"/>
                </a:solidFill>
                <a:effectLst/>
                <a:uFillTx/>
                <a:latin typeface="Gill Sans"/>
                <a:ea typeface="Gill Sans"/>
                <a:cs typeface="Gill Sans"/>
                <a:sym typeface="Gill Sans"/>
              </a:rPr>
              <a:t>Winter 2020</a:t>
            </a:r>
          </a:p>
        </p:txBody>
      </p:sp>
      <p:pic>
        <p:nvPicPr>
          <p:cNvPr id="4" name="Picture 3">
            <a:extLst>
              <a:ext uri="{FF2B5EF4-FFF2-40B4-BE49-F238E27FC236}">
                <a16:creationId xmlns:a16="http://schemas.microsoft.com/office/drawing/2014/main" id="{8BF611C7-2856-401B-B268-D99BAEC4EA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29578" y="3437971"/>
            <a:ext cx="5924839" cy="6840058"/>
          </a:xfrm>
          <a:prstGeom prst="rect">
            <a:avLst/>
          </a:prstGeom>
        </p:spPr>
      </p:pic>
      <p:sp>
        <p:nvSpPr>
          <p:cNvPr id="5" name="TextBox 4">
            <a:extLst>
              <a:ext uri="{FF2B5EF4-FFF2-40B4-BE49-F238E27FC236}">
                <a16:creationId xmlns:a16="http://schemas.microsoft.com/office/drawing/2014/main" id="{3D0F1587-142A-4079-AC4A-C292D72F047E}"/>
              </a:ext>
            </a:extLst>
          </p:cNvPr>
          <p:cNvSpPr txBox="1"/>
          <p:nvPr/>
        </p:nvSpPr>
        <p:spPr>
          <a:xfrm>
            <a:off x="8281480" y="12373460"/>
            <a:ext cx="7821051" cy="12522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r>
              <a:rPr lang="en-GB" sz="2400" dirty="0"/>
              <a:t>Materials used in this course are derived from </a:t>
            </a:r>
          </a:p>
          <a:p>
            <a:r>
              <a:rPr lang="en-GB" sz="2400" dirty="0">
                <a:hlinkClick r:id="rId3"/>
              </a:rPr>
              <a:t>https://github.com/rstudio-education/master-the-tidyverse/</a:t>
            </a:r>
            <a:r>
              <a:rPr lang="en-GB" sz="2400" dirty="0"/>
              <a:t> </a:t>
            </a:r>
          </a:p>
          <a:p>
            <a:r>
              <a:rPr lang="en-GB" sz="2400" dirty="0"/>
              <a:t>and are shared under a CC-BY-SA-4.0 license.</a:t>
            </a:r>
          </a:p>
        </p:txBody>
      </p:sp>
      <p:sp>
        <p:nvSpPr>
          <p:cNvPr id="7" name="TextBox 6">
            <a:extLst>
              <a:ext uri="{FF2B5EF4-FFF2-40B4-BE49-F238E27FC236}">
                <a16:creationId xmlns:a16="http://schemas.microsoft.com/office/drawing/2014/main" id="{5BC3B5F5-BC44-42FC-AF2D-640FACF91F53}"/>
              </a:ext>
            </a:extLst>
          </p:cNvPr>
          <p:cNvSpPr txBox="1"/>
          <p:nvPr/>
        </p:nvSpPr>
        <p:spPr>
          <a:xfrm>
            <a:off x="3404337" y="1005392"/>
            <a:ext cx="17575323" cy="22679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GB" sz="13800" b="0" i="0" u="none" strike="noStrike" cap="none" spc="0" normalizeH="0" baseline="0" dirty="0">
                <a:ln>
                  <a:noFill/>
                </a:ln>
                <a:solidFill>
                  <a:srgbClr val="000000"/>
                </a:solidFill>
                <a:effectLst/>
                <a:uFillTx/>
                <a:latin typeface="Gill Sans"/>
                <a:ea typeface="Gill Sans"/>
                <a:cs typeface="Gill Sans"/>
                <a:sym typeface="Gill Sans"/>
              </a:rPr>
              <a:t>MASTER THE TIDYVERSE</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0" name="Shape 330"/>
          <p:cNvSpPr txBox="1"/>
          <p:nvPr/>
        </p:nvSpPr>
        <p:spPr>
          <a:xfrm>
            <a:off x="-91160" y="13054142"/>
            <a:ext cx="2826421" cy="5238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a:defRPr sz="2500" u="sng">
                <a:solidFill>
                  <a:srgbClr val="78AAD6"/>
                </a:solidFill>
                <a:latin typeface="Helvetica"/>
                <a:ea typeface="Helvetica"/>
                <a:cs typeface="Helvetica"/>
                <a:sym typeface="Helvetica"/>
                <a:hlinkClick r:id="rId3"/>
              </a:defRPr>
            </a:lvl1pPr>
          </a:lstStyle>
          <a:p>
            <a:pPr>
              <a:defRPr u="none"/>
            </a:pPr>
            <a:r>
              <a:rPr u="sng">
                <a:hlinkClick r:id="rId3"/>
              </a:rPr>
              <a:t>CC BY-SA RStudio</a:t>
            </a:r>
          </a:p>
        </p:txBody>
      </p:sp>
      <p:pic>
        <p:nvPicPr>
          <p:cNvPr id="331" name="rmarkdown.png"/>
          <p:cNvPicPr>
            <a:picLocks noChangeAspect="1"/>
          </p:cNvPicPr>
          <p:nvPr/>
        </p:nvPicPr>
        <p:blipFill>
          <a:blip r:embed="rId4">
            <a:extLst/>
          </a:blip>
          <a:stretch>
            <a:fillRect/>
          </a:stretch>
        </p:blipFill>
        <p:spPr>
          <a:xfrm>
            <a:off x="22453674" y="11724042"/>
            <a:ext cx="1533934" cy="1778001"/>
          </a:xfrm>
          <a:prstGeom prst="rect">
            <a:avLst/>
          </a:prstGeom>
          <a:ln w="12700">
            <a:miter lim="400000"/>
          </a:ln>
        </p:spPr>
      </p:pic>
      <p:sp>
        <p:nvSpPr>
          <p:cNvPr id="332" name="Shape 332"/>
          <p:cNvSpPr txBox="1"/>
          <p:nvPr/>
        </p:nvSpPr>
        <p:spPr>
          <a:xfrm>
            <a:off x="6976982" y="1334094"/>
            <a:ext cx="10464801" cy="20696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defTabSz="578358">
              <a:defRPr sz="12870">
                <a:latin typeface="Helvetica"/>
                <a:ea typeface="Helvetica"/>
                <a:cs typeface="Helvetica"/>
                <a:sym typeface="Helvetica"/>
              </a:defRPr>
            </a:lvl1pPr>
          </a:lstStyle>
          <a:p>
            <a:r>
              <a:t>Logistics</a:t>
            </a:r>
          </a:p>
        </p:txBody>
      </p:sp>
      <p:grpSp>
        <p:nvGrpSpPr>
          <p:cNvPr id="335" name="Group 335"/>
          <p:cNvGrpSpPr/>
          <p:nvPr/>
        </p:nvGrpSpPr>
        <p:grpSpPr>
          <a:xfrm>
            <a:off x="4700748" y="4647410"/>
            <a:ext cx="15844357" cy="2833908"/>
            <a:chOff x="784100" y="168441"/>
            <a:chExt cx="15844355" cy="2833906"/>
          </a:xfrm>
        </p:grpSpPr>
        <p:sp>
          <p:nvSpPr>
            <p:cNvPr id="333" name="Shape 333"/>
            <p:cNvSpPr txBox="1"/>
            <p:nvPr/>
          </p:nvSpPr>
          <p:spPr>
            <a:xfrm>
              <a:off x="2197287" y="168441"/>
              <a:ext cx="14431170" cy="283390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t">
              <a:noAutofit/>
            </a:bodyPr>
            <a:lstStyle/>
            <a:p>
              <a:pPr algn="l">
                <a:defRPr sz="6000">
                  <a:latin typeface="Helvetica"/>
                  <a:ea typeface="Helvetica"/>
                  <a:cs typeface="Helvetica"/>
                  <a:sym typeface="Helvetica"/>
                </a:defRPr>
              </a:pPr>
              <a:r>
                <a:rPr dirty="0" err="1"/>
                <a:t>Knitr</a:t>
              </a:r>
              <a:r>
                <a:rPr dirty="0"/>
                <a:t> runs the document </a:t>
              </a:r>
              <a:r>
                <a:rPr b="1" i="1" dirty="0">
                  <a:solidFill>
                    <a:srgbClr val="0070C0"/>
                  </a:solidFill>
                </a:rPr>
                <a:t>in a fresh R session</a:t>
              </a:r>
              <a:r>
                <a:rPr dirty="0"/>
                <a:t>, which means you need to load the libraries that the document uses </a:t>
              </a:r>
              <a:r>
                <a:rPr i="1" dirty="0">
                  <a:solidFill>
                    <a:schemeClr val="accent1"/>
                  </a:solidFill>
                </a:rPr>
                <a:t>in the document</a:t>
              </a:r>
            </a:p>
          </p:txBody>
        </p:sp>
        <p:sp>
          <p:nvSpPr>
            <p:cNvPr id="334" name="Shape 334"/>
            <p:cNvSpPr/>
            <p:nvPr/>
          </p:nvSpPr>
          <p:spPr>
            <a:xfrm>
              <a:off x="784100" y="1595437"/>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numCol="1" anchor="ctr">
              <a:spAutoFit/>
            </a:bodyPr>
            <a:lstStyle>
              <a:lvl1pPr>
                <a:defRPr sz="20000">
                  <a:solidFill>
                    <a:schemeClr val="accent1">
                      <a:hueOff val="47394"/>
                      <a:satOff val="-25753"/>
                      <a:lumOff val="-7544"/>
                    </a:schemeClr>
                  </a:solidFill>
                  <a:latin typeface="Helvetica"/>
                  <a:ea typeface="Helvetica"/>
                  <a:cs typeface="Helvetica"/>
                  <a:sym typeface="Helvetica"/>
                </a:defRPr>
              </a:lvl1pPr>
            </a:lstStyle>
            <a:p>
              <a:r>
                <a:t>1</a:t>
              </a:r>
            </a:p>
          </p:txBody>
        </p:sp>
      </p:gr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9" name="Shape 339"/>
          <p:cNvSpPr txBox="1"/>
          <p:nvPr/>
        </p:nvSpPr>
        <p:spPr>
          <a:xfrm>
            <a:off x="-91160" y="13054142"/>
            <a:ext cx="2826421" cy="5238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a:defRPr sz="2500" u="sng">
                <a:solidFill>
                  <a:srgbClr val="78AAD6"/>
                </a:solidFill>
                <a:latin typeface="Helvetica"/>
                <a:ea typeface="Helvetica"/>
                <a:cs typeface="Helvetica"/>
                <a:sym typeface="Helvetica"/>
                <a:hlinkClick r:id="rId3"/>
              </a:defRPr>
            </a:lvl1pPr>
          </a:lstStyle>
          <a:p>
            <a:pPr>
              <a:defRPr u="none"/>
            </a:pPr>
            <a:r>
              <a:rPr u="sng">
                <a:hlinkClick r:id="rId3"/>
              </a:rPr>
              <a:t>CC BY-SA RStudio</a:t>
            </a:r>
          </a:p>
        </p:txBody>
      </p:sp>
      <p:pic>
        <p:nvPicPr>
          <p:cNvPr id="340" name="rmarkdown.png"/>
          <p:cNvPicPr>
            <a:picLocks noChangeAspect="1"/>
          </p:cNvPicPr>
          <p:nvPr/>
        </p:nvPicPr>
        <p:blipFill>
          <a:blip r:embed="rId4">
            <a:extLst/>
          </a:blip>
          <a:stretch>
            <a:fillRect/>
          </a:stretch>
        </p:blipFill>
        <p:spPr>
          <a:xfrm>
            <a:off x="22453674" y="11724042"/>
            <a:ext cx="1533934" cy="1778001"/>
          </a:xfrm>
          <a:prstGeom prst="rect">
            <a:avLst/>
          </a:prstGeom>
          <a:ln w="12700">
            <a:miter lim="400000"/>
          </a:ln>
        </p:spPr>
      </p:pic>
      <p:sp>
        <p:nvSpPr>
          <p:cNvPr id="341" name="Shape 341"/>
          <p:cNvSpPr txBox="1"/>
          <p:nvPr/>
        </p:nvSpPr>
        <p:spPr>
          <a:xfrm>
            <a:off x="6976982" y="1334094"/>
            <a:ext cx="10464801" cy="20696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defTabSz="578358">
              <a:defRPr sz="12870">
                <a:latin typeface="Helvetica"/>
                <a:ea typeface="Helvetica"/>
                <a:cs typeface="Helvetica"/>
                <a:sym typeface="Helvetica"/>
              </a:defRPr>
            </a:lvl1pPr>
          </a:lstStyle>
          <a:p>
            <a:r>
              <a:t>Logistics</a:t>
            </a:r>
          </a:p>
        </p:txBody>
      </p:sp>
      <p:grpSp>
        <p:nvGrpSpPr>
          <p:cNvPr id="344" name="Group 344"/>
          <p:cNvGrpSpPr/>
          <p:nvPr/>
        </p:nvGrpSpPr>
        <p:grpSpPr>
          <a:xfrm>
            <a:off x="4700748" y="4647410"/>
            <a:ext cx="15844357" cy="2833908"/>
            <a:chOff x="784100" y="168441"/>
            <a:chExt cx="15844355" cy="2833906"/>
          </a:xfrm>
        </p:grpSpPr>
        <p:sp>
          <p:nvSpPr>
            <p:cNvPr id="342" name="Shape 342"/>
            <p:cNvSpPr txBox="1"/>
            <p:nvPr/>
          </p:nvSpPr>
          <p:spPr>
            <a:xfrm>
              <a:off x="2197287" y="168441"/>
              <a:ext cx="14431170" cy="283390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t">
              <a:noAutofit/>
            </a:bodyPr>
            <a:lstStyle/>
            <a:p>
              <a:pPr algn="l">
                <a:defRPr sz="6000">
                  <a:latin typeface="Helvetica"/>
                  <a:ea typeface="Helvetica"/>
                  <a:cs typeface="Helvetica"/>
                  <a:sym typeface="Helvetica"/>
                </a:defRPr>
              </a:pPr>
              <a:r>
                <a:rPr dirty="0" err="1"/>
                <a:t>Knitr</a:t>
              </a:r>
              <a:r>
                <a:rPr dirty="0"/>
                <a:t> runs the document in a fresh R session, </a:t>
              </a:r>
              <a:r>
                <a:rPr sz="6000" dirty="0">
                  <a:latin typeface="Helvetica"/>
                  <a:cs typeface="Helvetica"/>
                </a:rPr>
                <a:t>which means you need to load the libraries that the document uses in the document</a:t>
              </a:r>
            </a:p>
          </p:txBody>
        </p:sp>
        <p:sp>
          <p:nvSpPr>
            <p:cNvPr id="343" name="Shape 343"/>
            <p:cNvSpPr/>
            <p:nvPr/>
          </p:nvSpPr>
          <p:spPr>
            <a:xfrm>
              <a:off x="784100" y="1595437"/>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numCol="1" anchor="ctr">
              <a:spAutoFit/>
            </a:bodyPr>
            <a:lstStyle>
              <a:lvl1pPr>
                <a:defRPr sz="20000">
                  <a:solidFill>
                    <a:schemeClr val="accent1">
                      <a:hueOff val="47394"/>
                      <a:satOff val="-25753"/>
                      <a:lumOff val="-7544"/>
                    </a:schemeClr>
                  </a:solidFill>
                  <a:latin typeface="Helvetica"/>
                  <a:ea typeface="Helvetica"/>
                  <a:cs typeface="Helvetica"/>
                  <a:sym typeface="Helvetica"/>
                </a:defRPr>
              </a:lvl1pPr>
            </a:lstStyle>
            <a:p>
              <a:r>
                <a:t>1</a:t>
              </a:r>
            </a:p>
          </p:txBody>
        </p:sp>
      </p:grpSp>
      <p:grpSp>
        <p:nvGrpSpPr>
          <p:cNvPr id="347" name="Group 347"/>
          <p:cNvGrpSpPr/>
          <p:nvPr/>
        </p:nvGrpSpPr>
        <p:grpSpPr>
          <a:xfrm>
            <a:off x="4700749" y="9052516"/>
            <a:ext cx="14718584" cy="2468998"/>
            <a:chOff x="784100" y="396441"/>
            <a:chExt cx="14718584" cy="2468996"/>
          </a:xfrm>
        </p:grpSpPr>
        <p:sp>
          <p:nvSpPr>
            <p:cNvPr id="345" name="Shape 345"/>
            <p:cNvSpPr txBox="1"/>
            <p:nvPr/>
          </p:nvSpPr>
          <p:spPr>
            <a:xfrm>
              <a:off x="2365288" y="396441"/>
              <a:ext cx="13137398" cy="217448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t">
              <a:noAutofit/>
            </a:bodyPr>
            <a:lstStyle>
              <a:lvl1pPr algn="l">
                <a:defRPr sz="6000">
                  <a:latin typeface="Helvetica"/>
                  <a:ea typeface="Helvetica"/>
                  <a:cs typeface="Helvetica"/>
                  <a:sym typeface="Helvetica"/>
                </a:defRPr>
              </a:lvl1pPr>
            </a:lstStyle>
            <a:p>
              <a:r>
                <a:t>Objects made in one code chunk will be available to code in later code chunks.</a:t>
              </a:r>
            </a:p>
          </p:txBody>
        </p:sp>
        <p:sp>
          <p:nvSpPr>
            <p:cNvPr id="346" name="Shape 346"/>
            <p:cNvSpPr/>
            <p:nvPr/>
          </p:nvSpPr>
          <p:spPr>
            <a:xfrm>
              <a:off x="784100" y="1595437"/>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numCol="1" anchor="ctr">
              <a:spAutoFit/>
            </a:bodyPr>
            <a:lstStyle>
              <a:lvl1pPr>
                <a:defRPr sz="20000">
                  <a:solidFill>
                    <a:schemeClr val="accent1"/>
                  </a:solidFill>
                  <a:latin typeface="Helvetica"/>
                  <a:ea typeface="Helvetica"/>
                  <a:cs typeface="Helvetica"/>
                  <a:sym typeface="Helvetica"/>
                </a:defRPr>
              </a:lvl1pPr>
            </a:lstStyle>
            <a:p>
              <a:r>
                <a:t>2</a:t>
              </a:r>
            </a:p>
          </p:txBody>
        </p:sp>
      </p:gr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1" name="Shape 351"/>
          <p:cNvSpPr txBox="1"/>
          <p:nvPr/>
        </p:nvSpPr>
        <p:spPr>
          <a:xfrm>
            <a:off x="-91160" y="13054142"/>
            <a:ext cx="2826421" cy="5238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a:defRPr sz="2500" u="sng">
                <a:solidFill>
                  <a:srgbClr val="78AAD6"/>
                </a:solidFill>
                <a:latin typeface="Helvetica"/>
                <a:ea typeface="Helvetica"/>
                <a:cs typeface="Helvetica"/>
                <a:sym typeface="Helvetica"/>
                <a:hlinkClick r:id="rId3"/>
              </a:defRPr>
            </a:lvl1pPr>
          </a:lstStyle>
          <a:p>
            <a:pPr>
              <a:defRPr u="none"/>
            </a:pPr>
            <a:r>
              <a:rPr u="sng">
                <a:hlinkClick r:id="rId3"/>
              </a:rPr>
              <a:t>CC BY-SA RStudio</a:t>
            </a:r>
          </a:p>
        </p:txBody>
      </p:sp>
      <p:pic>
        <p:nvPicPr>
          <p:cNvPr id="352" name="rmarkdown.png"/>
          <p:cNvPicPr>
            <a:picLocks noChangeAspect="1"/>
          </p:cNvPicPr>
          <p:nvPr/>
        </p:nvPicPr>
        <p:blipFill>
          <a:blip r:embed="rId4">
            <a:extLst/>
          </a:blip>
          <a:stretch>
            <a:fillRect/>
          </a:stretch>
        </p:blipFill>
        <p:spPr>
          <a:xfrm>
            <a:off x="22453674" y="11724042"/>
            <a:ext cx="1533934" cy="1778001"/>
          </a:xfrm>
          <a:prstGeom prst="rect">
            <a:avLst/>
          </a:prstGeom>
          <a:ln w="12700">
            <a:miter lim="400000"/>
          </a:ln>
        </p:spPr>
      </p:pic>
      <p:sp>
        <p:nvSpPr>
          <p:cNvPr id="353" name="Shape 353"/>
          <p:cNvSpPr txBox="1"/>
          <p:nvPr/>
        </p:nvSpPr>
        <p:spPr>
          <a:xfrm>
            <a:off x="4188993" y="880957"/>
            <a:ext cx="16006014" cy="580012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pPr>
              <a:defRPr sz="13000">
                <a:solidFill>
                  <a:srgbClr val="FF2600"/>
                </a:solidFill>
                <a:latin typeface="Helvetica"/>
                <a:ea typeface="Helvetica"/>
                <a:cs typeface="Helvetica"/>
                <a:sym typeface="Helvetica"/>
              </a:defRPr>
            </a:pPr>
            <a:r>
              <a:t>knitr is </a:t>
            </a:r>
          </a:p>
          <a:p>
            <a:pPr>
              <a:defRPr sz="13000">
                <a:solidFill>
                  <a:srgbClr val="FF2600"/>
                </a:solidFill>
                <a:latin typeface="Helvetica"/>
                <a:ea typeface="Helvetica"/>
                <a:cs typeface="Helvetica"/>
                <a:sym typeface="Helvetica"/>
              </a:defRPr>
            </a:pPr>
            <a:r>
              <a:t>multi-lingual!</a:t>
            </a:r>
          </a:p>
        </p:txBody>
      </p:sp>
      <p:sp>
        <p:nvSpPr>
          <p:cNvPr id="354" name="Shape 354"/>
          <p:cNvSpPr txBox="1"/>
          <p:nvPr/>
        </p:nvSpPr>
        <p:spPr>
          <a:xfrm>
            <a:off x="8715056" y="7119680"/>
            <a:ext cx="6953887" cy="5326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pPr marL="2324100" indent="-2324100" algn="l">
              <a:buSzPct val="80000"/>
              <a:buBlip>
                <a:blip r:embed="rId5"/>
              </a:buBlip>
              <a:defRPr sz="10000">
                <a:solidFill>
                  <a:srgbClr val="FF2600"/>
                </a:solidFill>
                <a:latin typeface="Helvetica"/>
                <a:ea typeface="Helvetica"/>
                <a:cs typeface="Helvetica"/>
                <a:sym typeface="Helvetica"/>
              </a:defRPr>
            </a:pPr>
            <a:r>
              <a:t>SAS</a:t>
            </a:r>
          </a:p>
          <a:p>
            <a:pPr marL="2324100" indent="-2324100" algn="l">
              <a:buSzPct val="80000"/>
              <a:buBlip>
                <a:blip r:embed="rId5"/>
              </a:buBlip>
              <a:defRPr sz="10000">
                <a:solidFill>
                  <a:srgbClr val="FF2600"/>
                </a:solidFill>
                <a:latin typeface="Helvetica"/>
                <a:ea typeface="Helvetica"/>
                <a:cs typeface="Helvetica"/>
                <a:sym typeface="Helvetica"/>
              </a:defRPr>
            </a:pPr>
            <a:r>
              <a:t>python</a:t>
            </a:r>
          </a:p>
          <a:p>
            <a:pPr marL="2324100" indent="-2324100" algn="l">
              <a:buSzPct val="80000"/>
              <a:buBlip>
                <a:blip r:embed="rId5"/>
              </a:buBlip>
              <a:defRPr sz="10000">
                <a:solidFill>
                  <a:srgbClr val="FF2600"/>
                </a:solidFill>
                <a:latin typeface="Helvetica"/>
                <a:ea typeface="Helvetica"/>
                <a:cs typeface="Helvetica"/>
                <a:sym typeface="Helvetica"/>
              </a:defRPr>
            </a:pPr>
            <a:r>
              <a:t>more</a:t>
            </a:r>
          </a:p>
        </p:txBody>
      </p:sp>
      <p:sp>
        <p:nvSpPr>
          <p:cNvPr id="355" name="Shape 355"/>
          <p:cNvSpPr txBox="1"/>
          <p:nvPr/>
        </p:nvSpPr>
        <p:spPr>
          <a:xfrm>
            <a:off x="11902318" y="12663871"/>
            <a:ext cx="579364" cy="10572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spAutoFit/>
          </a:bodyPr>
          <a:lstStyle>
            <a:lvl1pPr>
              <a:defRPr sz="6000">
                <a:solidFill>
                  <a:srgbClr val="A6AAA9"/>
                </a:solidFill>
                <a:latin typeface="Helvetica"/>
                <a:ea typeface="Helvetica"/>
                <a:cs typeface="Helvetica"/>
                <a:sym typeface="Helvetica"/>
              </a:defRPr>
            </a:lvl1pPr>
          </a:lstStyle>
          <a:p>
            <a:fld id="{86CB4B4D-7CA3-9044-876B-883B54F8677D}" type="slidenum">
              <a:t>12</a:t>
            </a:fld>
            <a:endParaRP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354">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354">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354">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35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4" grpId="1" build="p" bldLvl="5" animBg="1" advAuto="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9" name="Shape 359"/>
          <p:cNvSpPr txBox="1"/>
          <p:nvPr/>
        </p:nvSpPr>
        <p:spPr>
          <a:xfrm>
            <a:off x="-91160" y="13054142"/>
            <a:ext cx="2826421" cy="5238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a:defRPr sz="2500" u="sng">
                <a:solidFill>
                  <a:srgbClr val="78AAD6"/>
                </a:solidFill>
                <a:latin typeface="Helvetica"/>
                <a:ea typeface="Helvetica"/>
                <a:cs typeface="Helvetica"/>
                <a:sym typeface="Helvetica"/>
                <a:hlinkClick r:id="rId3"/>
              </a:defRPr>
            </a:lvl1pPr>
          </a:lstStyle>
          <a:p>
            <a:pPr>
              <a:defRPr u="none"/>
            </a:pPr>
            <a:r>
              <a:rPr u="sng">
                <a:hlinkClick r:id="rId3"/>
              </a:rPr>
              <a:t>CC BY-SA RStudio</a:t>
            </a:r>
          </a:p>
        </p:txBody>
      </p:sp>
      <p:pic>
        <p:nvPicPr>
          <p:cNvPr id="360" name="rmarkdown.png"/>
          <p:cNvPicPr>
            <a:picLocks noChangeAspect="1"/>
          </p:cNvPicPr>
          <p:nvPr/>
        </p:nvPicPr>
        <p:blipFill>
          <a:blip r:embed="rId4">
            <a:extLst/>
          </a:blip>
          <a:stretch>
            <a:fillRect/>
          </a:stretch>
        </p:blipFill>
        <p:spPr>
          <a:xfrm>
            <a:off x="22453674" y="11724042"/>
            <a:ext cx="1533934" cy="1778001"/>
          </a:xfrm>
          <a:prstGeom prst="rect">
            <a:avLst/>
          </a:prstGeom>
          <a:ln w="12700">
            <a:miter lim="400000"/>
          </a:ln>
        </p:spPr>
      </p:pic>
      <p:sp>
        <p:nvSpPr>
          <p:cNvPr id="362" name="Shape 362"/>
          <p:cNvSpPr/>
          <p:nvPr/>
        </p:nvSpPr>
        <p:spPr>
          <a:xfrm>
            <a:off x="3488435" y="5795374"/>
            <a:ext cx="7334501" cy="7239001"/>
          </a:xfrm>
          <a:prstGeom prst="rect">
            <a:avLst/>
          </a:prstGeom>
          <a:solidFill>
            <a:srgbClr val="F0F2F4"/>
          </a:solidFill>
          <a:ln w="25400">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defRPr>
            </a:pPr>
            <a:endParaRPr/>
          </a:p>
        </p:txBody>
      </p:sp>
      <p:sp>
        <p:nvSpPr>
          <p:cNvPr id="363" name="Shape 363"/>
          <p:cNvSpPr txBox="1"/>
          <p:nvPr/>
        </p:nvSpPr>
        <p:spPr>
          <a:xfrm>
            <a:off x="3847891" y="6036381"/>
            <a:ext cx="6829377" cy="643720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pPr algn="l">
              <a:spcBef>
                <a:spcPts val="1500"/>
              </a:spcBef>
              <a:defRPr sz="4000">
                <a:latin typeface="Monaco"/>
                <a:ea typeface="Monaco"/>
                <a:cs typeface="Monaco"/>
                <a:sym typeface="Monaco"/>
              </a:defRPr>
            </a:pPr>
            <a:r>
              <a:t>Some python code,</a:t>
            </a:r>
          </a:p>
          <a:p>
            <a:pPr algn="l">
              <a:spcBef>
                <a:spcPts val="1500"/>
              </a:spcBef>
              <a:defRPr sz="4000">
                <a:latin typeface="Monaco"/>
                <a:ea typeface="Monaco"/>
                <a:cs typeface="Monaco"/>
                <a:sym typeface="Monaco"/>
              </a:defRPr>
            </a:pPr>
            <a:r>
              <a:t>```{python}</a:t>
            </a:r>
          </a:p>
          <a:p>
            <a:pPr algn="l">
              <a:spcBef>
                <a:spcPts val="1500"/>
              </a:spcBef>
              <a:defRPr sz="4000">
                <a:latin typeface="Monaco"/>
                <a:ea typeface="Monaco"/>
                <a:cs typeface="Monaco"/>
                <a:sym typeface="Monaco"/>
              </a:defRPr>
            </a:pPr>
            <a:r>
              <a:t>x = 'hello, python world!'</a:t>
            </a:r>
          </a:p>
          <a:p>
            <a:pPr algn="l">
              <a:spcBef>
                <a:spcPts val="1500"/>
              </a:spcBef>
              <a:defRPr sz="4000">
                <a:latin typeface="Monaco"/>
                <a:ea typeface="Monaco"/>
                <a:cs typeface="Monaco"/>
                <a:sym typeface="Monaco"/>
              </a:defRPr>
            </a:pPr>
            <a:r>
              <a:t>print(x)</a:t>
            </a:r>
          </a:p>
          <a:p>
            <a:pPr algn="l">
              <a:spcBef>
                <a:spcPts val="1500"/>
              </a:spcBef>
              <a:defRPr sz="4000">
                <a:latin typeface="Monaco"/>
                <a:ea typeface="Monaco"/>
                <a:cs typeface="Monaco"/>
                <a:sym typeface="Monaco"/>
              </a:defRPr>
            </a:pPr>
            <a:r>
              <a:t>print(x.split(' '))</a:t>
            </a:r>
          </a:p>
          <a:p>
            <a:pPr algn="l">
              <a:spcBef>
                <a:spcPts val="1500"/>
              </a:spcBef>
              <a:defRPr sz="4000">
                <a:latin typeface="Monaco"/>
                <a:ea typeface="Monaco"/>
                <a:cs typeface="Monaco"/>
                <a:sym typeface="Monaco"/>
              </a:defRPr>
            </a:pPr>
            <a:r>
              <a:t>```</a:t>
            </a:r>
          </a:p>
        </p:txBody>
      </p:sp>
      <p:sp>
        <p:nvSpPr>
          <p:cNvPr id="365" name="Shape 365"/>
          <p:cNvSpPr/>
          <p:nvPr/>
        </p:nvSpPr>
        <p:spPr>
          <a:xfrm>
            <a:off x="12742437" y="5796776"/>
            <a:ext cx="8420857" cy="7236196"/>
          </a:xfrm>
          <a:prstGeom prst="rect">
            <a:avLst/>
          </a:prstGeom>
          <a:solidFill>
            <a:srgbClr val="FFFFFF"/>
          </a:solidFill>
          <a:ln w="12700">
            <a:solidFill>
              <a:srgbClr val="000000"/>
            </a:solidFill>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defRPr>
            </a:pPr>
            <a:endParaRPr/>
          </a:p>
        </p:txBody>
      </p:sp>
      <p:sp>
        <p:nvSpPr>
          <p:cNvPr id="366" name="Shape 366"/>
          <p:cNvSpPr/>
          <p:nvPr/>
        </p:nvSpPr>
        <p:spPr>
          <a:xfrm>
            <a:off x="11059553" y="8475199"/>
            <a:ext cx="1270001" cy="1129255"/>
          </a:xfrm>
          <a:prstGeom prst="rightArrow">
            <a:avLst>
              <a:gd name="adj1" fmla="val 48054"/>
              <a:gd name="adj2" fmla="val 46669"/>
            </a:avLst>
          </a:prstGeom>
          <a:solidFill>
            <a:srgbClr val="78AAD6"/>
          </a:solidFill>
          <a:ln w="12700">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defRPr>
            </a:pPr>
            <a:endParaRPr/>
          </a:p>
        </p:txBody>
      </p:sp>
      <p:sp>
        <p:nvSpPr>
          <p:cNvPr id="367" name="Shape 367"/>
          <p:cNvSpPr txBox="1"/>
          <p:nvPr/>
        </p:nvSpPr>
        <p:spPr>
          <a:xfrm>
            <a:off x="6976982" y="1334094"/>
            <a:ext cx="10464801" cy="20696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defTabSz="578358">
              <a:defRPr sz="12870">
                <a:latin typeface="Helvetica"/>
                <a:ea typeface="Helvetica"/>
                <a:cs typeface="Helvetica"/>
                <a:sym typeface="Helvetica"/>
              </a:defRPr>
            </a:lvl1pPr>
          </a:lstStyle>
          <a:p>
            <a:r>
              <a:t>engine</a:t>
            </a:r>
          </a:p>
        </p:txBody>
      </p:sp>
      <p:sp>
        <p:nvSpPr>
          <p:cNvPr id="368" name="Shape 368"/>
          <p:cNvSpPr txBox="1"/>
          <p:nvPr/>
        </p:nvSpPr>
        <p:spPr>
          <a:xfrm>
            <a:off x="7887100" y="3465145"/>
            <a:ext cx="14134700" cy="195096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lstStyle>
            <a:lvl1pPr algn="l">
              <a:defRPr sz="6000">
                <a:latin typeface="Helvetica"/>
                <a:ea typeface="Helvetica"/>
                <a:cs typeface="Helvetica"/>
                <a:sym typeface="Helvetica"/>
              </a:defRPr>
            </a:lvl1pPr>
          </a:lstStyle>
          <a:p>
            <a:r>
              <a:rPr dirty="0"/>
              <a:t>To embed non R code, change the chunk label from r to the language to use.</a:t>
            </a:r>
          </a:p>
        </p:txBody>
      </p:sp>
      <p:pic>
        <p:nvPicPr>
          <p:cNvPr id="369" name="Screen Shot 2014-06-19 at 4.33.25 PM.png"/>
          <p:cNvPicPr>
            <a:picLocks noChangeAspect="1"/>
          </p:cNvPicPr>
          <p:nvPr/>
        </p:nvPicPr>
        <p:blipFill>
          <a:blip r:embed="rId5">
            <a:extLst/>
          </a:blip>
          <a:srcRect r="3393"/>
          <a:stretch>
            <a:fillRect/>
          </a:stretch>
        </p:blipFill>
        <p:spPr>
          <a:xfrm>
            <a:off x="12812355" y="6169018"/>
            <a:ext cx="5427197" cy="3244089"/>
          </a:xfrm>
          <a:prstGeom prst="rect">
            <a:avLst/>
          </a:prstGeom>
          <a:ln w="12700">
            <a:miter lim="400000"/>
          </a:ln>
        </p:spPr>
      </p:pic>
      <p:pic>
        <p:nvPicPr>
          <p:cNvPr id="370" name="Screen Shot 2014-10-23 at 12.59.23 PM.png"/>
          <p:cNvPicPr>
            <a:picLocks noChangeAspect="1"/>
          </p:cNvPicPr>
          <p:nvPr/>
        </p:nvPicPr>
        <p:blipFill>
          <a:blip r:embed="rId6">
            <a:extLst/>
          </a:blip>
          <a:stretch>
            <a:fillRect/>
          </a:stretch>
        </p:blipFill>
        <p:spPr>
          <a:xfrm>
            <a:off x="12812355" y="5920141"/>
            <a:ext cx="8111477" cy="5832972"/>
          </a:xfrm>
          <a:prstGeom prst="rect">
            <a:avLst/>
          </a:prstGeom>
          <a:ln w="12700">
            <a:miter lim="400000"/>
          </a:ln>
        </p:spPr>
      </p:pic>
      <p:sp>
        <p:nvSpPr>
          <p:cNvPr id="371" name="Shape 371"/>
          <p:cNvSpPr/>
          <p:nvPr/>
        </p:nvSpPr>
        <p:spPr>
          <a:xfrm>
            <a:off x="3156729" y="3751460"/>
            <a:ext cx="4412458" cy="1829862"/>
          </a:xfrm>
          <a:prstGeom prst="wedgeRoundRectCallout">
            <a:avLst>
              <a:gd name="adj1" fmla="val -22128"/>
              <a:gd name="adj2" fmla="val 78116"/>
              <a:gd name="adj3" fmla="val 16667"/>
            </a:avLst>
          </a:prstGeom>
          <a:solidFill>
            <a:srgbClr val="A0BB8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lnSpc>
                <a:spcPct val="90000"/>
              </a:lnSpc>
              <a:defRPr sz="7500" b="1">
                <a:solidFill>
                  <a:srgbClr val="FFFFFF"/>
                </a:solidFill>
                <a:latin typeface="Helvetica"/>
                <a:ea typeface="Helvetica"/>
                <a:cs typeface="Helvetica"/>
                <a:sym typeface="Helvetica"/>
              </a:defRPr>
            </a:lvl1pPr>
          </a:lstStyle>
          <a:p>
            <a:r>
              <a:t>python</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9" presetClass="entr" fill="hold" grpId="1" nodeType="clickEffect">
                                  <p:stCondLst>
                                    <p:cond delay="0"/>
                                  </p:stCondLst>
                                  <p:iterate>
                                    <p:tmAbs val="0"/>
                                  </p:iterate>
                                  <p:childTnLst>
                                    <p:set>
                                      <p:cBhvr>
                                        <p:cTn id="6" fill="hold"/>
                                        <p:tgtEl>
                                          <p:spTgt spid="371"/>
                                        </p:tgtEl>
                                        <p:attrNameLst>
                                          <p:attrName>style.visibility</p:attrName>
                                        </p:attrNameLst>
                                      </p:cBhvr>
                                      <p:to>
                                        <p:strVal val="visible"/>
                                      </p:to>
                                    </p:set>
                                    <p:animEffect transition="in" filter="dissolve">
                                      <p:cBhvr>
                                        <p:cTn id="7" dur="200"/>
                                        <p:tgtEl>
                                          <p:spTgt spid="3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1" grpId="1" animBg="1" advAuto="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5" name="reticulate.png"/>
          <p:cNvPicPr>
            <a:picLocks noChangeAspect="1"/>
          </p:cNvPicPr>
          <p:nvPr/>
        </p:nvPicPr>
        <p:blipFill>
          <a:blip r:embed="rId2">
            <a:extLst/>
          </a:blip>
          <a:stretch>
            <a:fillRect/>
          </a:stretch>
        </p:blipFill>
        <p:spPr>
          <a:xfrm>
            <a:off x="15774458" y="6133698"/>
            <a:ext cx="7118803" cy="5500893"/>
          </a:xfrm>
          <a:prstGeom prst="rect">
            <a:avLst/>
          </a:prstGeom>
          <a:ln w="25400">
            <a:solidFill>
              <a:srgbClr val="000000"/>
            </a:solidFill>
            <a:miter lim="400000"/>
          </a:ln>
        </p:spPr>
      </p:pic>
      <p:pic>
        <p:nvPicPr>
          <p:cNvPr id="376" name="rmarkdown.png"/>
          <p:cNvPicPr>
            <a:picLocks noChangeAspect="1"/>
          </p:cNvPicPr>
          <p:nvPr/>
        </p:nvPicPr>
        <p:blipFill>
          <a:blip r:embed="rId3">
            <a:extLst/>
          </a:blip>
          <a:stretch>
            <a:fillRect/>
          </a:stretch>
        </p:blipFill>
        <p:spPr>
          <a:xfrm>
            <a:off x="22453674" y="11724042"/>
            <a:ext cx="1533934" cy="1778001"/>
          </a:xfrm>
          <a:prstGeom prst="rect">
            <a:avLst/>
          </a:prstGeom>
          <a:ln w="12700">
            <a:miter lim="400000"/>
          </a:ln>
        </p:spPr>
      </p:pic>
      <p:sp>
        <p:nvSpPr>
          <p:cNvPr id="377" name="Shape 377"/>
          <p:cNvSpPr txBox="1"/>
          <p:nvPr/>
        </p:nvSpPr>
        <p:spPr>
          <a:xfrm>
            <a:off x="4025135" y="274768"/>
            <a:ext cx="16368496" cy="239686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defRPr sz="10000">
                <a:latin typeface="Helvetica"/>
                <a:ea typeface="Helvetica"/>
                <a:cs typeface="Helvetica"/>
                <a:sym typeface="Helvetica"/>
              </a:defRPr>
            </a:lvl1pPr>
          </a:lstStyle>
          <a:p>
            <a:r>
              <a:t>Reticulate</a:t>
            </a:r>
          </a:p>
        </p:txBody>
      </p:sp>
      <p:sp>
        <p:nvSpPr>
          <p:cNvPr id="378" name="Shape 378"/>
          <p:cNvSpPr txBox="1"/>
          <p:nvPr/>
        </p:nvSpPr>
        <p:spPr>
          <a:xfrm>
            <a:off x="15125975" y="2791214"/>
            <a:ext cx="7864142" cy="1962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r">
              <a:defRPr sz="6000">
                <a:latin typeface="Helvetica"/>
                <a:ea typeface="Helvetica"/>
                <a:cs typeface="Helvetica"/>
                <a:sym typeface="Helvetica"/>
              </a:defRPr>
            </a:lvl1pPr>
          </a:lstStyle>
          <a:p>
            <a:r>
              <a:t>A package for using R  and Python together.</a:t>
            </a:r>
          </a:p>
        </p:txBody>
      </p:sp>
      <p:sp>
        <p:nvSpPr>
          <p:cNvPr id="379" name="Shape 379"/>
          <p:cNvSpPr/>
          <p:nvPr/>
        </p:nvSpPr>
        <p:spPr>
          <a:xfrm>
            <a:off x="14785700" y="2887512"/>
            <a:ext cx="4567912" cy="9824449"/>
          </a:xfrm>
          <a:custGeom>
            <a:avLst/>
            <a:gdLst/>
            <a:ahLst/>
            <a:cxnLst>
              <a:cxn ang="0">
                <a:pos x="wd2" y="hd2"/>
              </a:cxn>
              <a:cxn ang="5400000">
                <a:pos x="wd2" y="hd2"/>
              </a:cxn>
              <a:cxn ang="10800000">
                <a:pos x="wd2" y="hd2"/>
              </a:cxn>
              <a:cxn ang="16200000">
                <a:pos x="wd2" y="hd2"/>
              </a:cxn>
            </a:cxnLst>
            <a:rect l="0" t="0" r="r" b="b"/>
            <a:pathLst>
              <a:path w="21600" h="21600" extrusionOk="0">
                <a:moveTo>
                  <a:pt x="193" y="0"/>
                </a:moveTo>
                <a:lnTo>
                  <a:pt x="21600" y="8770"/>
                </a:lnTo>
                <a:lnTo>
                  <a:pt x="21538" y="14090"/>
                </a:lnTo>
                <a:lnTo>
                  <a:pt x="0" y="21600"/>
                </a:lnTo>
                <a:lnTo>
                  <a:pt x="193" y="0"/>
                </a:lnTo>
                <a:close/>
              </a:path>
            </a:pathLst>
          </a:custGeom>
          <a:solidFill>
            <a:srgbClr val="000000">
              <a:alpha val="38947"/>
            </a:srgbClr>
          </a:solidFill>
          <a:ln w="12700">
            <a:miter lim="400000"/>
          </a:ln>
        </p:spPr>
        <p:txBody>
          <a:bodyPr lIns="0" tIns="0" rIns="0" bIns="0"/>
          <a:lstStyle/>
          <a:p>
            <a:pPr>
              <a:defRPr sz="5600">
                <a:solidFill>
                  <a:srgbClr val="FFFFFF"/>
                </a:solidFill>
                <a:effectLst>
                  <a:outerShdw blurRad="38100" dist="12700" dir="5400000" rotWithShape="0">
                    <a:srgbClr val="000000">
                      <a:alpha val="50000"/>
                    </a:srgbClr>
                  </a:outerShdw>
                </a:effectLst>
              </a:defRPr>
            </a:pPr>
            <a:endParaRPr/>
          </a:p>
        </p:txBody>
      </p:sp>
      <p:sp>
        <p:nvSpPr>
          <p:cNvPr id="380" name="Shape 380"/>
          <p:cNvSpPr/>
          <p:nvPr/>
        </p:nvSpPr>
        <p:spPr>
          <a:xfrm>
            <a:off x="15854229" y="6852705"/>
            <a:ext cx="3498346" cy="2491478"/>
          </a:xfrm>
          <a:prstGeom prst="rect">
            <a:avLst/>
          </a:prstGeom>
          <a:solidFill>
            <a:srgbClr val="53585F">
              <a:alpha val="60770"/>
            </a:srgbClr>
          </a:solidFill>
          <a:ln w="25400">
            <a:miter lim="400000"/>
          </a:ln>
        </p:spPr>
        <p:txBody>
          <a:bodyPr lIns="71437" tIns="71437" rIns="71437" bIns="71437" anchor="ctr"/>
          <a:lstStyle/>
          <a:p>
            <a:pPr>
              <a:defRPr sz="5600">
                <a:solidFill>
                  <a:srgbClr val="FFFFFF"/>
                </a:solidFill>
                <a:effectLst>
                  <a:outerShdw blurRad="38100" dist="12700" dir="5400000" rotWithShape="0">
                    <a:srgbClr val="000000">
                      <a:alpha val="50000"/>
                    </a:srgbClr>
                  </a:outerShdw>
                </a:effectLst>
              </a:defRPr>
            </a:pPr>
            <a:endParaRPr/>
          </a:p>
        </p:txBody>
      </p:sp>
      <p:pic>
        <p:nvPicPr>
          <p:cNvPr id="381" name="reticulate.png"/>
          <p:cNvPicPr>
            <a:picLocks noChangeAspect="1"/>
          </p:cNvPicPr>
          <p:nvPr/>
        </p:nvPicPr>
        <p:blipFill>
          <a:blip r:embed="rId4">
            <a:extLst/>
          </a:blip>
          <a:srcRect t="13571" r="49706" b="41690"/>
          <a:stretch>
            <a:fillRect/>
          </a:stretch>
        </p:blipFill>
        <p:spPr>
          <a:xfrm>
            <a:off x="573060" y="2880982"/>
            <a:ext cx="14257720" cy="9800476"/>
          </a:xfrm>
          <a:prstGeom prst="rect">
            <a:avLst/>
          </a:prstGeom>
          <a:ln w="25400">
            <a:solidFill>
              <a:srgbClr val="000000"/>
            </a:solidFill>
            <a:miter lim="400000"/>
          </a:ln>
        </p:spPr>
      </p:pic>
      <p:sp>
        <p:nvSpPr>
          <p:cNvPr id="382" name="Shape 382"/>
          <p:cNvSpPr txBox="1"/>
          <p:nvPr/>
        </p:nvSpPr>
        <p:spPr>
          <a:xfrm>
            <a:off x="11718515" y="12663871"/>
            <a:ext cx="946970" cy="10572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spAutoFit/>
          </a:bodyPr>
          <a:lstStyle>
            <a:lvl1pPr>
              <a:defRPr sz="6000">
                <a:solidFill>
                  <a:srgbClr val="A6AAA9"/>
                </a:solidFill>
                <a:latin typeface="Helvetica"/>
                <a:ea typeface="Helvetica"/>
                <a:cs typeface="Helvetica"/>
                <a:sym typeface="Helvetica"/>
              </a:defRPr>
            </a:lvl1pPr>
          </a:lstStyle>
          <a:p>
            <a:fld id="{86CB4B4D-7CA3-9044-876B-883B54F8677D}" type="slidenum">
              <a:t>14</a:t>
            </a:fld>
            <a:endParaRPr/>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4" name="Shape 384"/>
          <p:cNvSpPr txBox="1"/>
          <p:nvPr/>
        </p:nvSpPr>
        <p:spPr>
          <a:xfrm>
            <a:off x="-91160" y="13054142"/>
            <a:ext cx="2826421" cy="5238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a:defRPr sz="2500" u="sng">
                <a:solidFill>
                  <a:srgbClr val="78AAD6"/>
                </a:solidFill>
                <a:latin typeface="Helvetica"/>
                <a:ea typeface="Helvetica"/>
                <a:cs typeface="Helvetica"/>
                <a:sym typeface="Helvetica"/>
                <a:hlinkClick r:id="rId3"/>
              </a:defRPr>
            </a:lvl1pPr>
          </a:lstStyle>
          <a:p>
            <a:pPr>
              <a:defRPr u="none"/>
            </a:pPr>
            <a:r>
              <a:rPr u="sng">
                <a:hlinkClick r:id="rId3"/>
              </a:rPr>
              <a:t>CC BY-SA RStudio</a:t>
            </a:r>
          </a:p>
        </p:txBody>
      </p:sp>
      <p:pic>
        <p:nvPicPr>
          <p:cNvPr id="385" name="rmarkdown.png"/>
          <p:cNvPicPr>
            <a:picLocks noChangeAspect="1"/>
          </p:cNvPicPr>
          <p:nvPr/>
        </p:nvPicPr>
        <p:blipFill>
          <a:blip r:embed="rId4">
            <a:extLst/>
          </a:blip>
          <a:stretch>
            <a:fillRect/>
          </a:stretch>
        </p:blipFill>
        <p:spPr>
          <a:xfrm>
            <a:off x="22453674" y="11724042"/>
            <a:ext cx="1533934" cy="1778001"/>
          </a:xfrm>
          <a:prstGeom prst="rect">
            <a:avLst/>
          </a:prstGeom>
          <a:ln w="12700">
            <a:miter lim="400000"/>
          </a:ln>
        </p:spPr>
      </p:pic>
      <p:pic>
        <p:nvPicPr>
          <p:cNvPr id="386" name="pasted-image.tiff"/>
          <p:cNvPicPr>
            <a:picLocks noChangeAspect="1"/>
          </p:cNvPicPr>
          <p:nvPr/>
        </p:nvPicPr>
        <p:blipFill>
          <a:blip r:embed="rId5">
            <a:extLst/>
          </a:blip>
          <a:stretch>
            <a:fillRect/>
          </a:stretch>
        </p:blipFill>
        <p:spPr>
          <a:xfrm>
            <a:off x="1574166" y="888615"/>
            <a:ext cx="7776954" cy="11938770"/>
          </a:xfrm>
          <a:prstGeom prst="rect">
            <a:avLst/>
          </a:prstGeom>
          <a:ln w="12700">
            <a:miter lim="400000"/>
          </a:ln>
        </p:spPr>
      </p:pic>
      <p:sp>
        <p:nvSpPr>
          <p:cNvPr id="387" name="Shape 387"/>
          <p:cNvSpPr txBox="1"/>
          <p:nvPr/>
        </p:nvSpPr>
        <p:spPr>
          <a:xfrm>
            <a:off x="10132075" y="1800205"/>
            <a:ext cx="13061466" cy="207453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lstStyle>
            <a:lvl1pPr algn="l">
              <a:defRPr sz="7200">
                <a:latin typeface="Helvetica"/>
                <a:ea typeface="Helvetica"/>
                <a:cs typeface="Helvetica"/>
                <a:sym typeface="Helvetica"/>
              </a:defRPr>
            </a:lvl1pPr>
          </a:lstStyle>
          <a:p>
            <a:r>
              <a:t>bookdown.org/yihui/rmarkdown/</a:t>
            </a:r>
          </a:p>
        </p:txBody>
      </p:sp>
      <p:sp>
        <p:nvSpPr>
          <p:cNvPr id="388" name="Shape 388"/>
          <p:cNvSpPr txBox="1"/>
          <p:nvPr/>
        </p:nvSpPr>
        <p:spPr>
          <a:xfrm rot="21271686">
            <a:off x="12052738" y="6275756"/>
            <a:ext cx="6771452" cy="12858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a:defRPr sz="7500">
                <a:solidFill>
                  <a:srgbClr val="78AAD6"/>
                </a:solidFill>
                <a:latin typeface="Helvetica"/>
                <a:ea typeface="Helvetica"/>
                <a:cs typeface="Helvetica"/>
                <a:sym typeface="Helvetica"/>
              </a:defRPr>
            </a:lvl1pPr>
          </a:lstStyle>
          <a:p>
            <a:r>
              <a:t>ONLINE, FREE</a:t>
            </a:r>
          </a:p>
        </p:txBody>
      </p:sp>
      <p:pic>
        <p:nvPicPr>
          <p:cNvPr id="389" name="Shape" descr="Shape"/>
          <p:cNvPicPr>
            <a:picLocks/>
          </p:cNvPicPr>
          <p:nvPr/>
        </p:nvPicPr>
        <p:blipFill>
          <a:blip r:embed="rId6">
            <a:extLst/>
          </a:blip>
          <a:stretch>
            <a:fillRect/>
          </a:stretch>
        </p:blipFill>
        <p:spPr>
          <a:xfrm>
            <a:off x="19017849" y="3542115"/>
            <a:ext cx="1570978" cy="3110273"/>
          </a:xfrm>
          <a:prstGeom prst="rect">
            <a:avLst/>
          </a:prstGeom>
        </p:spPr>
      </p:pic>
      <p:sp>
        <p:nvSpPr>
          <p:cNvPr id="391" name="Shape 391"/>
          <p:cNvSpPr/>
          <p:nvPr/>
        </p:nvSpPr>
        <p:spPr>
          <a:xfrm>
            <a:off x="10347929" y="3221294"/>
            <a:ext cx="12632346" cy="361422"/>
          </a:xfrm>
          <a:custGeom>
            <a:avLst/>
            <a:gdLst/>
            <a:ahLst/>
            <a:cxnLst>
              <a:cxn ang="0">
                <a:pos x="wd2" y="hd2"/>
              </a:cxn>
              <a:cxn ang="5400000">
                <a:pos x="wd2" y="hd2"/>
              </a:cxn>
              <a:cxn ang="10800000">
                <a:pos x="wd2" y="hd2"/>
              </a:cxn>
              <a:cxn ang="16200000">
                <a:pos x="wd2" y="hd2"/>
              </a:cxn>
            </a:cxnLst>
            <a:rect l="0" t="0" r="r" b="b"/>
            <a:pathLst>
              <a:path w="21600" h="20401" extrusionOk="0">
                <a:moveTo>
                  <a:pt x="0" y="20401"/>
                </a:moveTo>
                <a:cubicBezTo>
                  <a:pt x="3581" y="8573"/>
                  <a:pt x="7176" y="1881"/>
                  <a:pt x="10775" y="344"/>
                </a:cubicBezTo>
                <a:cubicBezTo>
                  <a:pt x="14387" y="-1199"/>
                  <a:pt x="17998" y="2450"/>
                  <a:pt x="21600" y="11282"/>
                </a:cubicBezTo>
              </a:path>
            </a:pathLst>
          </a:custGeom>
          <a:ln w="203200">
            <a:solidFill>
              <a:srgbClr val="78AAD6"/>
            </a:solidFill>
            <a:miter lim="400000"/>
          </a:ln>
        </p:spPr>
        <p:txBody>
          <a:bodyPr lIns="0" tIns="0" rIns="0" bIns="0"/>
          <a:lstStyle/>
          <a:p>
            <a:pPr>
              <a:defRPr sz="5600">
                <a:solidFill>
                  <a:srgbClr val="FFFFFF"/>
                </a:solidFill>
                <a:effectLst>
                  <a:outerShdw blurRad="38100" dist="12700" dir="5400000" rotWithShape="0">
                    <a:srgbClr val="000000">
                      <a:alpha val="50000"/>
                    </a:srgbClr>
                  </a:outerShdw>
                </a:effectLst>
              </a:defRPr>
            </a:pPr>
            <a:endParaRPr/>
          </a:p>
        </p:txBody>
      </p:sp>
      <p:sp>
        <p:nvSpPr>
          <p:cNvPr id="392" name="Shape 392"/>
          <p:cNvSpPr txBox="1"/>
          <p:nvPr/>
        </p:nvSpPr>
        <p:spPr>
          <a:xfrm>
            <a:off x="11690424" y="12663871"/>
            <a:ext cx="1003152" cy="10572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spAutoFit/>
          </a:bodyPr>
          <a:lstStyle>
            <a:lvl1pPr>
              <a:defRPr sz="6000">
                <a:solidFill>
                  <a:srgbClr val="A6AAA9"/>
                </a:solidFill>
                <a:latin typeface="Helvetica"/>
                <a:ea typeface="Helvetica"/>
                <a:cs typeface="Helvetica"/>
                <a:sym typeface="Helvetica"/>
              </a:defRPr>
            </a:lvl1pPr>
          </a:lstStyle>
          <a:p>
            <a:fld id="{86CB4B4D-7CA3-9044-876B-883B54F8677D}" type="slidenum">
              <a:t>15</a:t>
            </a:fld>
            <a:endParaRPr/>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A3C586"/>
            </a:gs>
            <a:gs pos="74003">
              <a:srgbClr val="8EB16F"/>
            </a:gs>
            <a:gs pos="100000">
              <a:srgbClr val="789D57"/>
            </a:gs>
          </a:gsLst>
          <a:path path="circle">
            <a:fillToRect l="50000" t="50000" r="50000" b="50000"/>
          </a:path>
        </a:gradFill>
        <a:effectLst/>
      </p:bgPr>
    </p:bg>
    <p:spTree>
      <p:nvGrpSpPr>
        <p:cNvPr id="1" name=""/>
        <p:cNvGrpSpPr/>
        <p:nvPr/>
      </p:nvGrpSpPr>
      <p:grpSpPr>
        <a:xfrm>
          <a:off x="0" y="0"/>
          <a:ext cx="0" cy="0"/>
          <a:chOff x="0" y="0"/>
          <a:chExt cx="0" cy="0"/>
        </a:xfrm>
      </p:grpSpPr>
      <p:sp>
        <p:nvSpPr>
          <p:cNvPr id="396" name="Shape 396"/>
          <p:cNvSpPr txBox="1"/>
          <p:nvPr/>
        </p:nvSpPr>
        <p:spPr>
          <a:xfrm>
            <a:off x="2833687" y="477594"/>
            <a:ext cx="18716626" cy="3149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defTabSz="825500">
              <a:defRPr sz="20000">
                <a:solidFill>
                  <a:srgbClr val="F0F0F0"/>
                </a:solidFill>
                <a:latin typeface="Helvetica"/>
                <a:ea typeface="Helvetica"/>
                <a:cs typeface="Helvetica"/>
                <a:sym typeface="Helvetica"/>
              </a:defRPr>
            </a:lvl1pPr>
          </a:lstStyle>
          <a:p>
            <a:r>
              <a:t>Markdown</a:t>
            </a:r>
          </a:p>
        </p:txBody>
      </p:sp>
      <p:grpSp>
        <p:nvGrpSpPr>
          <p:cNvPr id="402" name="Group 402"/>
          <p:cNvGrpSpPr/>
          <p:nvPr/>
        </p:nvGrpSpPr>
        <p:grpSpPr>
          <a:xfrm>
            <a:off x="6334738" y="4190108"/>
            <a:ext cx="8738191" cy="8804740"/>
            <a:chOff x="0" y="0"/>
            <a:chExt cx="8738189" cy="8804739"/>
          </a:xfrm>
        </p:grpSpPr>
        <p:pic>
          <p:nvPicPr>
            <p:cNvPr id="397" name="Screen Shot 2017-07-05 at 3.09.22 PM.png"/>
            <p:cNvPicPr>
              <a:picLocks noChangeAspect="1"/>
            </p:cNvPicPr>
            <p:nvPr/>
          </p:nvPicPr>
          <p:blipFill>
            <a:blip r:embed="rId3">
              <a:extLst/>
            </a:blip>
            <a:srcRect l="6416" t="29335" r="47324" b="15077"/>
            <a:stretch>
              <a:fillRect/>
            </a:stretch>
          </p:blipFill>
          <p:spPr>
            <a:xfrm>
              <a:off x="0" y="0"/>
              <a:ext cx="8738190" cy="8804740"/>
            </a:xfrm>
            <a:prstGeom prst="rect">
              <a:avLst/>
            </a:prstGeom>
            <a:ln w="25400" cap="flat">
              <a:solidFill>
                <a:srgbClr val="000000"/>
              </a:solidFill>
              <a:prstDash val="solid"/>
              <a:miter lim="400000"/>
            </a:ln>
            <a:effectLst/>
          </p:spPr>
        </p:pic>
        <p:grpSp>
          <p:nvGrpSpPr>
            <p:cNvPr id="400" name="Group 400"/>
            <p:cNvGrpSpPr/>
            <p:nvPr/>
          </p:nvGrpSpPr>
          <p:grpSpPr>
            <a:xfrm>
              <a:off x="7908500" y="3852197"/>
              <a:ext cx="482833" cy="274834"/>
              <a:chOff x="0" y="0"/>
              <a:chExt cx="482831" cy="274833"/>
            </a:xfrm>
          </p:grpSpPr>
          <p:sp>
            <p:nvSpPr>
              <p:cNvPr id="398" name="Shape 398"/>
              <p:cNvSpPr/>
              <p:nvPr/>
            </p:nvSpPr>
            <p:spPr>
              <a:xfrm>
                <a:off x="0" y="0"/>
                <a:ext cx="482832" cy="274834"/>
              </a:xfrm>
              <a:prstGeom prst="roundRect">
                <a:avLst>
                  <a:gd name="adj" fmla="val 33957"/>
                </a:avLst>
              </a:prstGeom>
              <a:solidFill>
                <a:srgbClr val="A6AAA9"/>
              </a:solidFill>
              <a:ln w="9525" cap="flat">
                <a:solidFill>
                  <a:srgbClr val="919191"/>
                </a:solidFill>
                <a:prstDash val="solid"/>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a:p>
            </p:txBody>
          </p:sp>
          <p:sp>
            <p:nvSpPr>
              <p:cNvPr id="399" name="Shape 399"/>
              <p:cNvSpPr/>
              <p:nvPr/>
            </p:nvSpPr>
            <p:spPr>
              <a:xfrm rot="5427224">
                <a:off x="164522" y="84764"/>
                <a:ext cx="210145" cy="106146"/>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007600"/>
              </a:solidFill>
              <a:ln w="254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a:p>
            </p:txBody>
          </p:sp>
        </p:grpSp>
        <p:sp>
          <p:nvSpPr>
            <p:cNvPr id="401" name="Shape 401"/>
            <p:cNvSpPr/>
            <p:nvPr/>
          </p:nvSpPr>
          <p:spPr>
            <a:xfrm>
              <a:off x="874572" y="4214183"/>
              <a:ext cx="179211" cy="739488"/>
            </a:xfrm>
            <a:prstGeom prst="rect">
              <a:avLst/>
            </a:prstGeom>
            <a:solidFill>
              <a:srgbClr val="008F00"/>
            </a:solidFill>
            <a:ln w="254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a:p>
          </p:txBody>
        </p:sp>
      </p:grpSp>
      <p:sp>
        <p:nvSpPr>
          <p:cNvPr id="403" name="Shape 403"/>
          <p:cNvSpPr/>
          <p:nvPr/>
        </p:nvSpPr>
        <p:spPr>
          <a:xfrm>
            <a:off x="15947502" y="6512894"/>
            <a:ext cx="7364811" cy="2630885"/>
          </a:xfrm>
          <a:prstGeom prst="wedgeRoundRectCallout">
            <a:avLst>
              <a:gd name="adj1" fmla="val -96880"/>
              <a:gd name="adj2" fmla="val -14978"/>
              <a:gd name="adj3" fmla="val 16667"/>
            </a:avLst>
          </a:prstGeom>
          <a:solidFill>
            <a:srgbClr val="53585F"/>
          </a:solidFill>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lstStyle>
            <a:lvl1pPr>
              <a:lnSpc>
                <a:spcPct val="80000"/>
              </a:lnSpc>
              <a:defRPr sz="6000" b="1">
                <a:solidFill>
                  <a:srgbClr val="FFFFFF"/>
                </a:solidFill>
                <a:latin typeface="Helvetica"/>
                <a:ea typeface="Helvetica"/>
                <a:cs typeface="Helvetica"/>
                <a:sym typeface="Helvetica"/>
              </a:defRPr>
            </a:lvl1pPr>
          </a:lstStyle>
          <a:p>
            <a:r>
              <a:t>Text in markdown</a:t>
            </a:r>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3" name="Shape 413"/>
          <p:cNvSpPr txBox="1"/>
          <p:nvPr/>
        </p:nvSpPr>
        <p:spPr>
          <a:xfrm>
            <a:off x="-91160" y="13054142"/>
            <a:ext cx="2826421" cy="5238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a:defRPr sz="2500" u="sng">
                <a:solidFill>
                  <a:srgbClr val="78AAD6"/>
                </a:solidFill>
                <a:latin typeface="Helvetica"/>
                <a:ea typeface="Helvetica"/>
                <a:cs typeface="Helvetica"/>
                <a:sym typeface="Helvetica"/>
                <a:hlinkClick r:id="rId3"/>
              </a:defRPr>
            </a:lvl1pPr>
          </a:lstStyle>
          <a:p>
            <a:pPr>
              <a:defRPr u="none"/>
            </a:pPr>
            <a:r>
              <a:rPr u="sng">
                <a:hlinkClick r:id="rId3"/>
              </a:rPr>
              <a:t>CC BY-SA RStudio</a:t>
            </a:r>
          </a:p>
        </p:txBody>
      </p:sp>
      <p:pic>
        <p:nvPicPr>
          <p:cNvPr id="414" name="rmarkdown.png"/>
          <p:cNvPicPr>
            <a:picLocks noChangeAspect="1"/>
          </p:cNvPicPr>
          <p:nvPr/>
        </p:nvPicPr>
        <p:blipFill>
          <a:blip r:embed="rId4">
            <a:extLst/>
          </a:blip>
          <a:stretch>
            <a:fillRect/>
          </a:stretch>
        </p:blipFill>
        <p:spPr>
          <a:xfrm>
            <a:off x="22453674" y="11724042"/>
            <a:ext cx="1533934" cy="1778001"/>
          </a:xfrm>
          <a:prstGeom prst="rect">
            <a:avLst/>
          </a:prstGeom>
          <a:ln w="12700">
            <a:miter lim="400000"/>
          </a:ln>
        </p:spPr>
      </p:pic>
      <p:sp>
        <p:nvSpPr>
          <p:cNvPr id="416" name="Shape 416"/>
          <p:cNvSpPr/>
          <p:nvPr/>
        </p:nvSpPr>
        <p:spPr>
          <a:xfrm>
            <a:off x="5762736" y="5323652"/>
            <a:ext cx="5588001" cy="7239001"/>
          </a:xfrm>
          <a:prstGeom prst="rect">
            <a:avLst/>
          </a:prstGeom>
          <a:solidFill>
            <a:srgbClr val="F0F2F4"/>
          </a:solidFill>
          <a:ln w="25400">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defRPr>
            </a:pPr>
            <a:endParaRPr/>
          </a:p>
        </p:txBody>
      </p:sp>
      <p:sp>
        <p:nvSpPr>
          <p:cNvPr id="417" name="Shape 417"/>
          <p:cNvSpPr txBox="1"/>
          <p:nvPr/>
        </p:nvSpPr>
        <p:spPr>
          <a:xfrm>
            <a:off x="6008921" y="5889649"/>
            <a:ext cx="5398584" cy="64372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pPr algn="l">
              <a:spcBef>
                <a:spcPts val="1500"/>
              </a:spcBef>
              <a:defRPr sz="4400">
                <a:latin typeface="Monaco"/>
                <a:ea typeface="Monaco"/>
                <a:cs typeface="Monaco"/>
                <a:sym typeface="Monaco"/>
              </a:defRPr>
            </a:pPr>
            <a:r>
              <a:t># Header 1  </a:t>
            </a:r>
          </a:p>
          <a:p>
            <a:pPr algn="l">
              <a:spcBef>
                <a:spcPts val="1500"/>
              </a:spcBef>
              <a:defRPr sz="4400">
                <a:latin typeface="Monaco"/>
                <a:ea typeface="Monaco"/>
                <a:cs typeface="Monaco"/>
                <a:sym typeface="Monaco"/>
              </a:defRPr>
            </a:pPr>
            <a:r>
              <a:t>## Header 2</a:t>
            </a:r>
          </a:p>
          <a:p>
            <a:pPr algn="l">
              <a:spcBef>
                <a:spcPts val="1500"/>
              </a:spcBef>
              <a:defRPr sz="4400">
                <a:latin typeface="Monaco"/>
                <a:ea typeface="Monaco"/>
                <a:cs typeface="Monaco"/>
                <a:sym typeface="Monaco"/>
              </a:defRPr>
            </a:pPr>
            <a:r>
              <a:t>### Header 3</a:t>
            </a:r>
          </a:p>
          <a:p>
            <a:pPr algn="l">
              <a:spcBef>
                <a:spcPts val="1500"/>
              </a:spcBef>
              <a:defRPr sz="4400">
                <a:latin typeface="Monaco"/>
                <a:ea typeface="Monaco"/>
                <a:cs typeface="Monaco"/>
                <a:sym typeface="Monaco"/>
              </a:defRPr>
            </a:pPr>
            <a:r>
              <a:t>#### Header 4</a:t>
            </a:r>
          </a:p>
          <a:p>
            <a:pPr algn="l">
              <a:spcBef>
                <a:spcPts val="1500"/>
              </a:spcBef>
              <a:defRPr sz="4400">
                <a:latin typeface="Monaco"/>
                <a:ea typeface="Monaco"/>
                <a:cs typeface="Monaco"/>
                <a:sym typeface="Monaco"/>
              </a:defRPr>
            </a:pPr>
            <a:r>
              <a:t>##### Header 5</a:t>
            </a:r>
          </a:p>
          <a:p>
            <a:pPr algn="l">
              <a:spcBef>
                <a:spcPts val="1500"/>
              </a:spcBef>
              <a:defRPr sz="4400">
                <a:latin typeface="Monaco"/>
                <a:ea typeface="Monaco"/>
                <a:cs typeface="Monaco"/>
                <a:sym typeface="Monaco"/>
              </a:defRPr>
            </a:pPr>
            <a:r>
              <a:t>###### Header 6</a:t>
            </a:r>
          </a:p>
        </p:txBody>
      </p:sp>
      <p:sp>
        <p:nvSpPr>
          <p:cNvPr id="419" name="Shape 419"/>
          <p:cNvSpPr/>
          <p:nvPr/>
        </p:nvSpPr>
        <p:spPr>
          <a:xfrm>
            <a:off x="13270238" y="5325055"/>
            <a:ext cx="5592502" cy="7236196"/>
          </a:xfrm>
          <a:prstGeom prst="rect">
            <a:avLst/>
          </a:prstGeom>
          <a:solidFill>
            <a:srgbClr val="FFFFFF"/>
          </a:solidFill>
          <a:ln w="12700">
            <a:solidFill>
              <a:srgbClr val="000000"/>
            </a:solidFill>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defRPr>
            </a:pPr>
            <a:endParaRPr/>
          </a:p>
        </p:txBody>
      </p:sp>
      <p:sp>
        <p:nvSpPr>
          <p:cNvPr id="420" name="Shape 420"/>
          <p:cNvSpPr/>
          <p:nvPr/>
        </p:nvSpPr>
        <p:spPr>
          <a:xfrm>
            <a:off x="11587353" y="8003478"/>
            <a:ext cx="1270001" cy="1129255"/>
          </a:xfrm>
          <a:prstGeom prst="rightArrow">
            <a:avLst>
              <a:gd name="adj1" fmla="val 48054"/>
              <a:gd name="adj2" fmla="val 46669"/>
            </a:avLst>
          </a:prstGeom>
          <a:solidFill>
            <a:srgbClr val="78AAD6"/>
          </a:solidFill>
          <a:ln w="25400">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defRPr>
            </a:pPr>
            <a:endParaRPr/>
          </a:p>
        </p:txBody>
      </p:sp>
      <p:pic>
        <p:nvPicPr>
          <p:cNvPr id="421" name="Screen Shot 2014-06-13 at 5.02.36 PM.png"/>
          <p:cNvPicPr>
            <a:picLocks noChangeAspect="1"/>
          </p:cNvPicPr>
          <p:nvPr/>
        </p:nvPicPr>
        <p:blipFill>
          <a:blip r:embed="rId5">
            <a:extLst/>
          </a:blip>
          <a:stretch>
            <a:fillRect/>
          </a:stretch>
        </p:blipFill>
        <p:spPr>
          <a:xfrm>
            <a:off x="13367198" y="5503625"/>
            <a:ext cx="5398584" cy="6559280"/>
          </a:xfrm>
          <a:prstGeom prst="rect">
            <a:avLst/>
          </a:prstGeom>
          <a:ln w="12700">
            <a:miter lim="400000"/>
          </a:ln>
        </p:spPr>
      </p:pic>
      <p:sp>
        <p:nvSpPr>
          <p:cNvPr id="422" name="Shape 422"/>
          <p:cNvSpPr txBox="1"/>
          <p:nvPr/>
        </p:nvSpPr>
        <p:spPr>
          <a:xfrm>
            <a:off x="6959284" y="939294"/>
            <a:ext cx="10464801" cy="20696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defTabSz="578358">
              <a:defRPr sz="12870">
                <a:latin typeface="Helvetica"/>
                <a:ea typeface="Helvetica"/>
                <a:cs typeface="Helvetica"/>
                <a:sym typeface="Helvetica"/>
              </a:defRPr>
            </a:lvl1pPr>
          </a:lstStyle>
          <a:p>
            <a:r>
              <a:t>Headers</a:t>
            </a:r>
          </a:p>
        </p:txBody>
      </p:sp>
      <p:sp>
        <p:nvSpPr>
          <p:cNvPr id="423" name="Shape 423"/>
          <p:cNvSpPr txBox="1"/>
          <p:nvPr/>
        </p:nvSpPr>
        <p:spPr>
          <a:xfrm>
            <a:off x="5995958" y="2902055"/>
            <a:ext cx="13395236" cy="28805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lstStyle/>
          <a:p>
            <a:pPr algn="l">
              <a:defRPr sz="6000">
                <a:latin typeface="Helvetica"/>
                <a:ea typeface="Helvetica"/>
                <a:cs typeface="Helvetica"/>
                <a:sym typeface="Helvetica"/>
              </a:defRPr>
            </a:pPr>
            <a:r>
              <a:rPr dirty="0"/>
              <a:t>Use # to create headers. </a:t>
            </a:r>
          </a:p>
          <a:p>
            <a:pPr algn="l">
              <a:defRPr sz="6000">
                <a:latin typeface="Helvetica"/>
                <a:ea typeface="Helvetica"/>
                <a:cs typeface="Helvetica"/>
                <a:sym typeface="Helvetica"/>
              </a:defRPr>
            </a:pPr>
            <a:r>
              <a:rPr dirty="0"/>
              <a:t>Multiple #’s create lower level headers.</a:t>
            </a:r>
          </a:p>
        </p:txBody>
      </p:sp>
      <p:sp>
        <p:nvSpPr>
          <p:cNvPr id="424" name="Shape 424"/>
          <p:cNvSpPr txBox="1"/>
          <p:nvPr/>
        </p:nvSpPr>
        <p:spPr>
          <a:xfrm>
            <a:off x="11690424" y="12663871"/>
            <a:ext cx="1003152" cy="10572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spAutoFit/>
          </a:bodyPr>
          <a:lstStyle>
            <a:lvl1pPr>
              <a:defRPr sz="6000">
                <a:solidFill>
                  <a:srgbClr val="A6AAA9"/>
                </a:solidFill>
                <a:latin typeface="Helvetica"/>
                <a:ea typeface="Helvetica"/>
                <a:cs typeface="Helvetica"/>
                <a:sym typeface="Helvetica"/>
              </a:defRPr>
            </a:lvl1pPr>
          </a:lstStyle>
          <a:p>
            <a:fld id="{86CB4B4D-7CA3-9044-876B-883B54F8677D}" type="slidenum">
              <a:t>17</a:t>
            </a:fld>
            <a:endParaRPr/>
          </a:p>
        </p:txBody>
      </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8" name="Shape 428"/>
          <p:cNvSpPr txBox="1"/>
          <p:nvPr/>
        </p:nvSpPr>
        <p:spPr>
          <a:xfrm>
            <a:off x="-91160" y="13054142"/>
            <a:ext cx="2826421" cy="5238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a:defRPr sz="2500" u="sng">
                <a:solidFill>
                  <a:srgbClr val="78AAD6"/>
                </a:solidFill>
                <a:latin typeface="Helvetica"/>
                <a:ea typeface="Helvetica"/>
                <a:cs typeface="Helvetica"/>
                <a:sym typeface="Helvetica"/>
                <a:hlinkClick r:id="rId3"/>
              </a:defRPr>
            </a:lvl1pPr>
          </a:lstStyle>
          <a:p>
            <a:pPr>
              <a:defRPr u="none"/>
            </a:pPr>
            <a:r>
              <a:rPr u="sng">
                <a:hlinkClick r:id="rId3"/>
              </a:rPr>
              <a:t>CC BY-SA RStudio</a:t>
            </a:r>
          </a:p>
        </p:txBody>
      </p:sp>
      <p:pic>
        <p:nvPicPr>
          <p:cNvPr id="429" name="rmarkdown.png"/>
          <p:cNvPicPr>
            <a:picLocks noChangeAspect="1"/>
          </p:cNvPicPr>
          <p:nvPr/>
        </p:nvPicPr>
        <p:blipFill>
          <a:blip r:embed="rId4">
            <a:extLst/>
          </a:blip>
          <a:stretch>
            <a:fillRect/>
          </a:stretch>
        </p:blipFill>
        <p:spPr>
          <a:xfrm>
            <a:off x="22453674" y="11724042"/>
            <a:ext cx="1533934" cy="1778001"/>
          </a:xfrm>
          <a:prstGeom prst="rect">
            <a:avLst/>
          </a:prstGeom>
          <a:ln w="12700">
            <a:miter lim="400000"/>
          </a:ln>
        </p:spPr>
      </p:pic>
      <p:sp>
        <p:nvSpPr>
          <p:cNvPr id="431" name="Shape 431"/>
          <p:cNvSpPr/>
          <p:nvPr/>
        </p:nvSpPr>
        <p:spPr>
          <a:xfrm>
            <a:off x="5762736" y="5323652"/>
            <a:ext cx="5588001" cy="7239001"/>
          </a:xfrm>
          <a:prstGeom prst="rect">
            <a:avLst/>
          </a:prstGeom>
          <a:solidFill>
            <a:srgbClr val="F0F2F4"/>
          </a:solidFill>
          <a:ln w="25400">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defRPr>
            </a:pPr>
            <a:endParaRPr/>
          </a:p>
        </p:txBody>
      </p:sp>
      <p:sp>
        <p:nvSpPr>
          <p:cNvPr id="432" name="Shape 432"/>
          <p:cNvSpPr txBox="1"/>
          <p:nvPr/>
        </p:nvSpPr>
        <p:spPr>
          <a:xfrm>
            <a:off x="6008921" y="5987553"/>
            <a:ext cx="5095630" cy="633930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pPr algn="l">
              <a:spcBef>
                <a:spcPts val="1500"/>
              </a:spcBef>
              <a:defRPr sz="5000">
                <a:latin typeface="Monaco"/>
                <a:ea typeface="Monaco"/>
                <a:cs typeface="Monaco"/>
                <a:sym typeface="Monaco"/>
              </a:defRPr>
            </a:pPr>
            <a:r>
              <a:t>Text  </a:t>
            </a:r>
          </a:p>
          <a:p>
            <a:pPr algn="l">
              <a:spcBef>
                <a:spcPts val="1500"/>
              </a:spcBef>
              <a:defRPr sz="5000">
                <a:latin typeface="Monaco"/>
                <a:ea typeface="Monaco"/>
                <a:cs typeface="Monaco"/>
                <a:sym typeface="Monaco"/>
              </a:defRPr>
            </a:pPr>
            <a:r>
              <a:t>_italics_  </a:t>
            </a:r>
          </a:p>
          <a:p>
            <a:pPr algn="l">
              <a:spcBef>
                <a:spcPts val="1500"/>
              </a:spcBef>
              <a:defRPr sz="5000">
                <a:latin typeface="Monaco"/>
                <a:ea typeface="Monaco"/>
                <a:cs typeface="Monaco"/>
                <a:sym typeface="Monaco"/>
              </a:defRPr>
            </a:pPr>
            <a:r>
              <a:t>**bold**  </a:t>
            </a:r>
          </a:p>
          <a:p>
            <a:pPr algn="l">
              <a:spcBef>
                <a:spcPts val="1500"/>
              </a:spcBef>
              <a:defRPr sz="5000">
                <a:latin typeface="Monaco"/>
                <a:ea typeface="Monaco"/>
                <a:cs typeface="Monaco"/>
                <a:sym typeface="Monaco"/>
              </a:defRPr>
            </a:pPr>
            <a:r>
              <a:t>`code`  </a:t>
            </a:r>
          </a:p>
        </p:txBody>
      </p:sp>
      <p:sp>
        <p:nvSpPr>
          <p:cNvPr id="434" name="Shape 434"/>
          <p:cNvSpPr/>
          <p:nvPr/>
        </p:nvSpPr>
        <p:spPr>
          <a:xfrm>
            <a:off x="13270238" y="5325055"/>
            <a:ext cx="5592502" cy="7236196"/>
          </a:xfrm>
          <a:prstGeom prst="rect">
            <a:avLst/>
          </a:prstGeom>
          <a:solidFill>
            <a:srgbClr val="FFFFFF"/>
          </a:solidFill>
          <a:ln w="12700">
            <a:solidFill>
              <a:srgbClr val="000000"/>
            </a:solidFill>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defRPr>
            </a:pPr>
            <a:endParaRPr/>
          </a:p>
        </p:txBody>
      </p:sp>
      <p:sp>
        <p:nvSpPr>
          <p:cNvPr id="435" name="Shape 435"/>
          <p:cNvSpPr/>
          <p:nvPr/>
        </p:nvSpPr>
        <p:spPr>
          <a:xfrm>
            <a:off x="11587353" y="8003478"/>
            <a:ext cx="1270001" cy="1129255"/>
          </a:xfrm>
          <a:prstGeom prst="rightArrow">
            <a:avLst>
              <a:gd name="adj1" fmla="val 48054"/>
              <a:gd name="adj2" fmla="val 46669"/>
            </a:avLst>
          </a:prstGeom>
          <a:solidFill>
            <a:srgbClr val="78AAD6"/>
          </a:solidFill>
          <a:ln w="25400">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defRPr>
            </a:pPr>
            <a:endParaRPr/>
          </a:p>
        </p:txBody>
      </p:sp>
      <p:sp>
        <p:nvSpPr>
          <p:cNvPr id="436" name="Shape 436"/>
          <p:cNvSpPr txBox="1"/>
          <p:nvPr/>
        </p:nvSpPr>
        <p:spPr>
          <a:xfrm>
            <a:off x="6959284" y="939294"/>
            <a:ext cx="10464801" cy="20696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defTabSz="578358">
              <a:defRPr sz="12870">
                <a:latin typeface="Helvetica"/>
                <a:ea typeface="Helvetica"/>
                <a:cs typeface="Helvetica"/>
                <a:sym typeface="Helvetica"/>
              </a:defRPr>
            </a:lvl1pPr>
          </a:lstStyle>
          <a:p>
            <a:r>
              <a:t>Text</a:t>
            </a:r>
          </a:p>
        </p:txBody>
      </p:sp>
      <p:sp>
        <p:nvSpPr>
          <p:cNvPr id="437" name="Shape 437"/>
          <p:cNvSpPr txBox="1"/>
          <p:nvPr/>
        </p:nvSpPr>
        <p:spPr>
          <a:xfrm>
            <a:off x="7848600" y="3021508"/>
            <a:ext cx="14154150" cy="218798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lstStyle>
            <a:lvl1pPr algn="l">
              <a:defRPr sz="6000">
                <a:latin typeface="Helvetica"/>
                <a:ea typeface="Helvetica"/>
                <a:cs typeface="Helvetica"/>
                <a:sym typeface="Helvetica"/>
              </a:defRPr>
            </a:lvl1pPr>
          </a:lstStyle>
          <a:p>
            <a:r>
              <a:rPr dirty="0"/>
              <a:t>Text is rendered as plain text. Surround text with _, **, or ` to format it.</a:t>
            </a:r>
          </a:p>
        </p:txBody>
      </p:sp>
      <p:pic>
        <p:nvPicPr>
          <p:cNvPr id="438" name="Screen Shot 2014-06-13 at 5.07.06 PM.png"/>
          <p:cNvPicPr>
            <a:picLocks noChangeAspect="1"/>
          </p:cNvPicPr>
          <p:nvPr/>
        </p:nvPicPr>
        <p:blipFill>
          <a:blip r:embed="rId5">
            <a:extLst/>
          </a:blip>
          <a:stretch>
            <a:fillRect/>
          </a:stretch>
        </p:blipFill>
        <p:spPr>
          <a:xfrm>
            <a:off x="13677307" y="5859462"/>
            <a:ext cx="4778364" cy="6595487"/>
          </a:xfrm>
          <a:prstGeom prst="rect">
            <a:avLst/>
          </a:prstGeom>
          <a:ln w="12700">
            <a:miter lim="400000"/>
          </a:ln>
        </p:spPr>
      </p:pic>
      <p:grpSp>
        <p:nvGrpSpPr>
          <p:cNvPr id="442" name="Group 442"/>
          <p:cNvGrpSpPr/>
          <p:nvPr/>
        </p:nvGrpSpPr>
        <p:grpSpPr>
          <a:xfrm>
            <a:off x="208083" y="2590403"/>
            <a:ext cx="8384941" cy="4182575"/>
            <a:chOff x="0" y="0"/>
            <a:chExt cx="8384940" cy="4182574"/>
          </a:xfrm>
        </p:grpSpPr>
        <p:sp>
          <p:nvSpPr>
            <p:cNvPr id="439" name="Shape 439"/>
            <p:cNvSpPr/>
            <p:nvPr/>
          </p:nvSpPr>
          <p:spPr>
            <a:xfrm>
              <a:off x="0" y="0"/>
              <a:ext cx="7325916" cy="3536157"/>
            </a:xfrm>
            <a:prstGeom prst="wedgeRoundRectCallout">
              <a:avLst>
                <a:gd name="adj1" fmla="val 58478"/>
                <a:gd name="adj2" fmla="val 56035"/>
                <a:gd name="adj3" fmla="val 16667"/>
              </a:avLst>
            </a:prstGeom>
            <a:solidFill>
              <a:schemeClr val="accent1">
                <a:hueOff val="47394"/>
                <a:satOff val="-25753"/>
                <a:lumOff val="-7544"/>
                <a:alpha val="60000"/>
              </a:schemeClr>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sz="4900" b="1">
                  <a:solidFill>
                    <a:srgbClr val="FFFFFF"/>
                  </a:solidFill>
                  <a:latin typeface="Helvetica"/>
                  <a:ea typeface="Helvetica"/>
                  <a:cs typeface="Helvetica"/>
                  <a:sym typeface="Helvetica"/>
                </a:defRPr>
              </a:lvl1pPr>
            </a:lstStyle>
            <a:p>
              <a:r>
                <a:rPr dirty="0"/>
                <a:t>Add two spaces at the end of a line to start a new line</a:t>
              </a:r>
            </a:p>
          </p:txBody>
        </p:sp>
        <p:pic>
          <p:nvPicPr>
            <p:cNvPr id="440" name="Circle" descr="Circle"/>
            <p:cNvPicPr>
              <a:picLocks/>
            </p:cNvPicPr>
            <p:nvPr/>
          </p:nvPicPr>
          <p:blipFill>
            <a:blip r:embed="rId6">
              <a:extLst/>
            </a:blip>
            <a:stretch>
              <a:fillRect/>
            </a:stretch>
          </p:blipFill>
          <p:spPr>
            <a:xfrm>
              <a:off x="7386094" y="3505312"/>
              <a:ext cx="998846" cy="677262"/>
            </a:xfrm>
            <a:prstGeom prst="rect">
              <a:avLst/>
            </a:prstGeom>
            <a:effectLst/>
          </p:spPr>
        </p:pic>
      </p:grpSp>
      <p:sp>
        <p:nvSpPr>
          <p:cNvPr id="443" name="Shape 443"/>
          <p:cNvSpPr txBox="1"/>
          <p:nvPr/>
        </p:nvSpPr>
        <p:spPr>
          <a:xfrm>
            <a:off x="11690424" y="12663871"/>
            <a:ext cx="1003152" cy="10572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spAutoFit/>
          </a:bodyPr>
          <a:lstStyle>
            <a:lvl1pPr>
              <a:defRPr sz="6000">
                <a:solidFill>
                  <a:srgbClr val="A6AAA9"/>
                </a:solidFill>
                <a:latin typeface="Helvetica"/>
                <a:ea typeface="Helvetica"/>
                <a:cs typeface="Helvetica"/>
                <a:sym typeface="Helvetica"/>
              </a:defRPr>
            </a:lvl1pPr>
          </a:lstStyle>
          <a:p>
            <a:fld id="{86CB4B4D-7CA3-9044-876B-883B54F8677D}" type="slidenum">
              <a:t>18</a:t>
            </a:fld>
            <a:endParaRPr/>
          </a:p>
        </p:txBody>
      </p:sp>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7" name="Shape 447"/>
          <p:cNvSpPr txBox="1"/>
          <p:nvPr/>
        </p:nvSpPr>
        <p:spPr>
          <a:xfrm>
            <a:off x="-91160" y="13054142"/>
            <a:ext cx="2826421" cy="5238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a:defRPr sz="2500" u="sng">
                <a:solidFill>
                  <a:srgbClr val="78AAD6"/>
                </a:solidFill>
                <a:latin typeface="Helvetica"/>
                <a:ea typeface="Helvetica"/>
                <a:cs typeface="Helvetica"/>
                <a:sym typeface="Helvetica"/>
                <a:hlinkClick r:id="rId3"/>
              </a:defRPr>
            </a:lvl1pPr>
          </a:lstStyle>
          <a:p>
            <a:pPr>
              <a:defRPr u="none"/>
            </a:pPr>
            <a:r>
              <a:rPr u="sng">
                <a:hlinkClick r:id="rId3"/>
              </a:rPr>
              <a:t>CC BY-SA RStudio</a:t>
            </a:r>
          </a:p>
        </p:txBody>
      </p:sp>
      <p:pic>
        <p:nvPicPr>
          <p:cNvPr id="448" name="rmarkdown.png"/>
          <p:cNvPicPr>
            <a:picLocks noChangeAspect="1"/>
          </p:cNvPicPr>
          <p:nvPr/>
        </p:nvPicPr>
        <p:blipFill>
          <a:blip r:embed="rId4">
            <a:extLst/>
          </a:blip>
          <a:stretch>
            <a:fillRect/>
          </a:stretch>
        </p:blipFill>
        <p:spPr>
          <a:xfrm>
            <a:off x="22453674" y="11724042"/>
            <a:ext cx="1533934" cy="1778001"/>
          </a:xfrm>
          <a:prstGeom prst="rect">
            <a:avLst/>
          </a:prstGeom>
          <a:ln w="12700">
            <a:miter lim="400000"/>
          </a:ln>
        </p:spPr>
      </p:pic>
      <p:sp>
        <p:nvSpPr>
          <p:cNvPr id="450" name="Shape 450"/>
          <p:cNvSpPr/>
          <p:nvPr/>
        </p:nvSpPr>
        <p:spPr>
          <a:xfrm>
            <a:off x="5762736" y="5323652"/>
            <a:ext cx="5588001" cy="7239001"/>
          </a:xfrm>
          <a:prstGeom prst="rect">
            <a:avLst/>
          </a:prstGeom>
          <a:solidFill>
            <a:srgbClr val="F0F2F4"/>
          </a:solidFill>
          <a:ln w="25400">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defRPr>
            </a:pPr>
            <a:endParaRPr/>
          </a:p>
        </p:txBody>
      </p:sp>
      <p:sp>
        <p:nvSpPr>
          <p:cNvPr id="451" name="Shape 451"/>
          <p:cNvSpPr txBox="1"/>
          <p:nvPr/>
        </p:nvSpPr>
        <p:spPr>
          <a:xfrm>
            <a:off x="5819504" y="5889649"/>
            <a:ext cx="5605203" cy="64372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pPr algn="l" defTabSz="449833">
              <a:spcBef>
                <a:spcPts val="1100"/>
              </a:spcBef>
              <a:defRPr sz="3387">
                <a:latin typeface="Monaco"/>
                <a:ea typeface="Monaco"/>
                <a:cs typeface="Monaco"/>
                <a:sym typeface="Monaco"/>
              </a:defRPr>
            </a:pPr>
            <a:r>
              <a:t>Bullets</a:t>
            </a:r>
          </a:p>
          <a:p>
            <a:pPr algn="l" defTabSz="449833">
              <a:spcBef>
                <a:spcPts val="1100"/>
              </a:spcBef>
              <a:defRPr sz="3387">
                <a:latin typeface="Monaco"/>
                <a:ea typeface="Monaco"/>
                <a:cs typeface="Monaco"/>
                <a:sym typeface="Monaco"/>
              </a:defRPr>
            </a:pPr>
            <a:endParaRPr/>
          </a:p>
          <a:p>
            <a:pPr algn="l" defTabSz="449833">
              <a:spcBef>
                <a:spcPts val="1100"/>
              </a:spcBef>
              <a:defRPr sz="3387">
                <a:latin typeface="Monaco"/>
                <a:ea typeface="Monaco"/>
                <a:cs typeface="Monaco"/>
                <a:sym typeface="Monaco"/>
              </a:defRPr>
            </a:pPr>
            <a:r>
              <a:t>* bullet 1</a:t>
            </a:r>
          </a:p>
          <a:p>
            <a:pPr algn="l" defTabSz="449833">
              <a:spcBef>
                <a:spcPts val="1100"/>
              </a:spcBef>
              <a:defRPr sz="3387">
                <a:latin typeface="Monaco"/>
                <a:ea typeface="Monaco"/>
                <a:cs typeface="Monaco"/>
                <a:sym typeface="Monaco"/>
              </a:defRPr>
            </a:pPr>
            <a:r>
              <a:t>* bullet 2</a:t>
            </a:r>
          </a:p>
          <a:p>
            <a:pPr algn="l" defTabSz="449833">
              <a:spcBef>
                <a:spcPts val="1100"/>
              </a:spcBef>
              <a:defRPr sz="3387">
                <a:latin typeface="Monaco"/>
                <a:ea typeface="Monaco"/>
                <a:cs typeface="Monaco"/>
                <a:sym typeface="Monaco"/>
              </a:defRPr>
            </a:pPr>
            <a:endParaRPr/>
          </a:p>
          <a:p>
            <a:pPr algn="l" defTabSz="449833">
              <a:spcBef>
                <a:spcPts val="1100"/>
              </a:spcBef>
              <a:defRPr sz="3387">
                <a:latin typeface="Monaco"/>
                <a:ea typeface="Monaco"/>
                <a:cs typeface="Monaco"/>
                <a:sym typeface="Monaco"/>
              </a:defRPr>
            </a:pPr>
            <a:r>
              <a:t>Numbered list</a:t>
            </a:r>
          </a:p>
          <a:p>
            <a:pPr algn="l" defTabSz="449833">
              <a:spcBef>
                <a:spcPts val="1100"/>
              </a:spcBef>
              <a:defRPr sz="3387">
                <a:latin typeface="Monaco"/>
                <a:ea typeface="Monaco"/>
                <a:cs typeface="Monaco"/>
                <a:sym typeface="Monaco"/>
              </a:defRPr>
            </a:pPr>
            <a:endParaRPr/>
          </a:p>
          <a:p>
            <a:pPr algn="l" defTabSz="449833">
              <a:spcBef>
                <a:spcPts val="1100"/>
              </a:spcBef>
              <a:defRPr sz="3387">
                <a:latin typeface="Monaco"/>
                <a:ea typeface="Monaco"/>
                <a:cs typeface="Monaco"/>
                <a:sym typeface="Monaco"/>
              </a:defRPr>
            </a:pPr>
            <a:r>
              <a:t>1. item 1</a:t>
            </a:r>
          </a:p>
          <a:p>
            <a:pPr algn="l" defTabSz="449833">
              <a:spcBef>
                <a:spcPts val="1100"/>
              </a:spcBef>
              <a:defRPr sz="3387">
                <a:latin typeface="Monaco"/>
                <a:ea typeface="Monaco"/>
                <a:cs typeface="Monaco"/>
                <a:sym typeface="Monaco"/>
              </a:defRPr>
            </a:pPr>
            <a:r>
              <a:t>2. item 2</a:t>
            </a:r>
          </a:p>
        </p:txBody>
      </p:sp>
      <p:sp>
        <p:nvSpPr>
          <p:cNvPr id="453" name="Shape 453"/>
          <p:cNvSpPr/>
          <p:nvPr/>
        </p:nvSpPr>
        <p:spPr>
          <a:xfrm>
            <a:off x="13270238" y="5325055"/>
            <a:ext cx="5592502" cy="7236196"/>
          </a:xfrm>
          <a:prstGeom prst="rect">
            <a:avLst/>
          </a:prstGeom>
          <a:solidFill>
            <a:srgbClr val="FFFFFF"/>
          </a:solidFill>
          <a:ln w="12700">
            <a:solidFill>
              <a:srgbClr val="000000"/>
            </a:solidFill>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defRPr>
            </a:pPr>
            <a:endParaRPr/>
          </a:p>
        </p:txBody>
      </p:sp>
      <p:pic>
        <p:nvPicPr>
          <p:cNvPr id="454" name="Screen Shot 2014-06-13 at 5.09.52 PM.png"/>
          <p:cNvPicPr>
            <a:picLocks noChangeAspect="1"/>
          </p:cNvPicPr>
          <p:nvPr/>
        </p:nvPicPr>
        <p:blipFill>
          <a:blip r:embed="rId5">
            <a:extLst/>
          </a:blip>
          <a:srcRect r="5057"/>
          <a:stretch>
            <a:fillRect/>
          </a:stretch>
        </p:blipFill>
        <p:spPr>
          <a:xfrm>
            <a:off x="13298943" y="5474454"/>
            <a:ext cx="5401573" cy="6939219"/>
          </a:xfrm>
          <a:prstGeom prst="rect">
            <a:avLst/>
          </a:prstGeom>
          <a:ln w="12700">
            <a:miter lim="400000"/>
          </a:ln>
        </p:spPr>
      </p:pic>
      <p:sp>
        <p:nvSpPr>
          <p:cNvPr id="455" name="Shape 455"/>
          <p:cNvSpPr/>
          <p:nvPr/>
        </p:nvSpPr>
        <p:spPr>
          <a:xfrm>
            <a:off x="11587353" y="8003478"/>
            <a:ext cx="1270001" cy="1129255"/>
          </a:xfrm>
          <a:prstGeom prst="rightArrow">
            <a:avLst>
              <a:gd name="adj1" fmla="val 48054"/>
              <a:gd name="adj2" fmla="val 46669"/>
            </a:avLst>
          </a:prstGeom>
          <a:solidFill>
            <a:srgbClr val="78AAD6"/>
          </a:solidFill>
          <a:ln w="25400">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defRPr>
            </a:pPr>
            <a:endParaRPr/>
          </a:p>
        </p:txBody>
      </p:sp>
      <p:sp>
        <p:nvSpPr>
          <p:cNvPr id="456" name="Shape 456"/>
          <p:cNvSpPr txBox="1"/>
          <p:nvPr/>
        </p:nvSpPr>
        <p:spPr>
          <a:xfrm>
            <a:off x="6959284" y="939294"/>
            <a:ext cx="10464801" cy="20696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defTabSz="578358">
              <a:defRPr sz="12870">
                <a:latin typeface="Helvetica"/>
                <a:ea typeface="Helvetica"/>
                <a:cs typeface="Helvetica"/>
                <a:sym typeface="Helvetica"/>
              </a:defRPr>
            </a:lvl1pPr>
          </a:lstStyle>
          <a:p>
            <a:r>
              <a:t>Lists</a:t>
            </a:r>
          </a:p>
        </p:txBody>
      </p:sp>
      <p:sp>
        <p:nvSpPr>
          <p:cNvPr id="457" name="Shape 457"/>
          <p:cNvSpPr txBox="1"/>
          <p:nvPr/>
        </p:nvSpPr>
        <p:spPr>
          <a:xfrm>
            <a:off x="6139076" y="2986044"/>
            <a:ext cx="13253823" cy="195096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lstStyle/>
          <a:p>
            <a:pPr algn="l">
              <a:defRPr sz="6000">
                <a:latin typeface="Helvetica"/>
                <a:ea typeface="Helvetica"/>
                <a:cs typeface="Helvetica"/>
                <a:sym typeface="Helvetica"/>
              </a:defRPr>
            </a:pPr>
            <a:r>
              <a:rPr dirty="0"/>
              <a:t>Use asterisks to make bullet points.</a:t>
            </a:r>
          </a:p>
          <a:p>
            <a:pPr algn="l">
              <a:defRPr sz="6000">
                <a:latin typeface="Helvetica"/>
                <a:ea typeface="Helvetica"/>
                <a:cs typeface="Helvetica"/>
                <a:sym typeface="Helvetica"/>
              </a:defRPr>
            </a:pPr>
            <a:r>
              <a:rPr dirty="0"/>
              <a:t>Use numbers to make numbered lists.</a:t>
            </a:r>
          </a:p>
        </p:txBody>
      </p:sp>
      <p:sp>
        <p:nvSpPr>
          <p:cNvPr id="458" name="Shape 458"/>
          <p:cNvSpPr txBox="1"/>
          <p:nvPr/>
        </p:nvSpPr>
        <p:spPr>
          <a:xfrm>
            <a:off x="11690424" y="12663871"/>
            <a:ext cx="1003152" cy="10572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spAutoFit/>
          </a:bodyPr>
          <a:lstStyle>
            <a:lvl1pPr>
              <a:defRPr sz="6000">
                <a:solidFill>
                  <a:srgbClr val="A6AAA9"/>
                </a:solidFill>
                <a:latin typeface="Helvetica"/>
                <a:ea typeface="Helvetica"/>
                <a:cs typeface="Helvetica"/>
                <a:sym typeface="Helvetica"/>
              </a:defRPr>
            </a:lvl1pPr>
          </a:lstStyle>
          <a:p>
            <a:fld id="{86CB4B4D-7CA3-9044-876B-883B54F8677D}" type="slidenum">
              <a:t>19</a:t>
            </a:fld>
            <a:endParaRP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CC BY-SA RStudio"/>
          <p:cNvSpPr txBox="1"/>
          <p:nvPr/>
        </p:nvSpPr>
        <p:spPr>
          <a:xfrm>
            <a:off x="107771" y="13041442"/>
            <a:ext cx="2428558" cy="549276"/>
          </a:xfrm>
          <a:prstGeom prst="rect">
            <a:avLst/>
          </a:prstGeom>
          <a:ln w="12700">
            <a:miter lim="400000"/>
          </a:ln>
          <a:extLst>
            <a:ext uri="{C572A759-6A51-4108-AA02-DFA0A04FC94B}">
              <ma14:wrappingTextBoxFlag xmlns:ma14="http://schemas.microsoft.com/office/mac/drawingml/2011/main" xmlns="" val="1"/>
            </a:ext>
          </a:extLst>
        </p:spPr>
        <p:txBody>
          <a:bodyPr wrap="none" lIns="71437" tIns="71437" rIns="71437" bIns="71437" anchor="ctr">
            <a:spAutoFit/>
          </a:bodyPr>
          <a:lstStyle>
            <a:lvl1pPr>
              <a:defRPr sz="2500" u="sng">
                <a:solidFill>
                  <a:srgbClr val="78AAD6"/>
                </a:solidFill>
                <a:latin typeface="Source Sans Pro"/>
                <a:ea typeface="Source Sans Pro"/>
                <a:cs typeface="Source Sans Pro"/>
                <a:sym typeface="Source Sans Pro"/>
                <a:hlinkClick r:id="rId3"/>
              </a:defRPr>
            </a:lvl1pPr>
          </a:lstStyle>
          <a:p>
            <a:pPr>
              <a:defRPr u="none"/>
            </a:pPr>
            <a:r>
              <a:rPr u="sng">
                <a:hlinkClick r:id="rId3"/>
              </a:rPr>
              <a:t>CC BY-SA RStudio</a:t>
            </a:r>
          </a:p>
        </p:txBody>
      </p:sp>
      <p:grpSp>
        <p:nvGrpSpPr>
          <p:cNvPr id="95" name="Group"/>
          <p:cNvGrpSpPr/>
          <p:nvPr/>
        </p:nvGrpSpPr>
        <p:grpSpPr>
          <a:xfrm>
            <a:off x="5747578" y="1833872"/>
            <a:ext cx="12662300" cy="8376050"/>
            <a:chOff x="-1" y="0"/>
            <a:chExt cx="12662298" cy="8376048"/>
          </a:xfrm>
        </p:grpSpPr>
        <p:sp>
          <p:nvSpPr>
            <p:cNvPr id="90" name="Rounded Rectangle"/>
            <p:cNvSpPr/>
            <p:nvPr/>
          </p:nvSpPr>
          <p:spPr>
            <a:xfrm>
              <a:off x="0" y="89636"/>
              <a:ext cx="12662297" cy="8286412"/>
            </a:xfrm>
            <a:prstGeom prst="roundRect">
              <a:avLst>
                <a:gd name="adj" fmla="val 9043"/>
              </a:avLst>
            </a:prstGeom>
            <a:solidFill>
              <a:srgbClr val="78AAD6"/>
            </a:solidFill>
            <a:ln w="25400" cap="flat">
              <a:noFill/>
              <a:miter lim="400000"/>
            </a:ln>
            <a:effectLst>
              <a:outerShdw blurRad="177800" dist="101600" dir="2700000" rotWithShape="0">
                <a:srgbClr val="000000">
                  <a:alpha val="75000"/>
                </a:srgbClr>
              </a:outerShdw>
            </a:effectLst>
          </p:spPr>
          <p:txBody>
            <a:bodyPr wrap="square" lIns="71437" tIns="71437" rIns="71437" bIns="71437" numCol="1" anchor="ctr">
              <a:noAutofit/>
            </a:bodyPr>
            <a:lstStyle/>
            <a:p>
              <a:pPr>
                <a:defRPr sz="4200">
                  <a:solidFill>
                    <a:srgbClr val="FFFFFF"/>
                  </a:solidFill>
                  <a:effectLst>
                    <a:outerShdw blurRad="38100" dist="12700" dir="5400000" rotWithShape="0">
                      <a:srgbClr val="000000">
                        <a:alpha val="50000"/>
                      </a:srgbClr>
                    </a:outerShdw>
                  </a:effectLst>
                </a:defRPr>
              </a:pPr>
              <a:endParaRPr/>
            </a:p>
          </p:txBody>
        </p:sp>
        <p:sp>
          <p:nvSpPr>
            <p:cNvPr id="91" name="Rectangle"/>
            <p:cNvSpPr/>
            <p:nvPr/>
          </p:nvSpPr>
          <p:spPr>
            <a:xfrm>
              <a:off x="0" y="2258563"/>
              <a:ext cx="12662297" cy="5366704"/>
            </a:xfrm>
            <a:prstGeom prst="rect">
              <a:avLst/>
            </a:prstGeom>
            <a:solidFill>
              <a:srgbClr val="FFFFFF"/>
            </a:solidFill>
            <a:ln w="12700" cap="flat">
              <a:noFill/>
              <a:miter lim="400000"/>
            </a:ln>
            <a:effectLst/>
          </p:spPr>
          <p:txBody>
            <a:bodyPr wrap="square" lIns="71437" tIns="71437" rIns="71437" bIns="71437" numCol="1" anchor="ctr">
              <a:noAutofit/>
            </a:bodyPr>
            <a:lstStyle/>
            <a:p>
              <a:pPr>
                <a:defRPr sz="4200">
                  <a:solidFill>
                    <a:srgbClr val="FFFFFF"/>
                  </a:solidFill>
                  <a:effectLst>
                    <a:outerShdw blurRad="38100" dist="12700" dir="5400000" rotWithShape="0">
                      <a:srgbClr val="000000">
                        <a:alpha val="50000"/>
                      </a:srgbClr>
                    </a:outerShdw>
                  </a:effectLst>
                </a:defRPr>
              </a:pPr>
              <a:endParaRPr/>
            </a:p>
          </p:txBody>
        </p:sp>
        <p:sp>
          <p:nvSpPr>
            <p:cNvPr id="92" name="Garrett"/>
            <p:cNvSpPr txBox="1"/>
            <p:nvPr/>
          </p:nvSpPr>
          <p:spPr>
            <a:xfrm>
              <a:off x="-1" y="2873320"/>
              <a:ext cx="12662297" cy="4083448"/>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71437" tIns="71437" rIns="71437" bIns="71437" numCol="1" anchor="ctr">
              <a:noAutofit/>
            </a:bodyPr>
            <a:lstStyle>
              <a:lvl1pPr>
                <a:defRPr sz="20200" b="1">
                  <a:latin typeface="Marker Felt"/>
                  <a:ea typeface="Marker Felt"/>
                  <a:cs typeface="Marker Felt"/>
                  <a:sym typeface="Marker Felt"/>
                </a:defRPr>
              </a:lvl1pPr>
            </a:lstStyle>
            <a:p>
              <a:r>
                <a:rPr lang="en-GB" dirty="0"/>
                <a:t>Mike</a:t>
              </a:r>
              <a:endParaRPr dirty="0"/>
            </a:p>
          </p:txBody>
        </p:sp>
        <p:sp>
          <p:nvSpPr>
            <p:cNvPr id="93" name="HELLO"/>
            <p:cNvSpPr txBox="1"/>
            <p:nvPr/>
          </p:nvSpPr>
          <p:spPr>
            <a:xfrm>
              <a:off x="3839402" y="0"/>
              <a:ext cx="4961188" cy="1673218"/>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71437" tIns="71437" rIns="71437" bIns="71437" numCol="1" anchor="ctr">
              <a:noAutofit/>
            </a:bodyPr>
            <a:lstStyle>
              <a:lvl1pPr algn="l">
                <a:defRPr sz="9000" b="1" spc="900">
                  <a:solidFill>
                    <a:srgbClr val="FFFFFF"/>
                  </a:solidFill>
                  <a:latin typeface="+mn-lt"/>
                  <a:ea typeface="+mn-ea"/>
                  <a:cs typeface="+mn-cs"/>
                  <a:sym typeface="Helvetica Neue"/>
                </a:defRPr>
              </a:lvl1pPr>
            </a:lstStyle>
            <a:p>
              <a:r>
                <a:t>HELLO</a:t>
              </a:r>
            </a:p>
          </p:txBody>
        </p:sp>
        <p:sp>
          <p:nvSpPr>
            <p:cNvPr id="94" name="my name is"/>
            <p:cNvSpPr txBox="1"/>
            <p:nvPr/>
          </p:nvSpPr>
          <p:spPr>
            <a:xfrm>
              <a:off x="4393863" y="1294751"/>
              <a:ext cx="3844526" cy="995964"/>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71437" tIns="71437" rIns="71437" bIns="71437" numCol="1" anchor="ctr">
              <a:noAutofit/>
            </a:bodyPr>
            <a:lstStyle>
              <a:lvl1pPr algn="l">
                <a:defRPr sz="5000">
                  <a:solidFill>
                    <a:srgbClr val="FFFFFF"/>
                  </a:solidFill>
                  <a:latin typeface="+mn-lt"/>
                  <a:ea typeface="+mn-ea"/>
                  <a:cs typeface="+mn-cs"/>
                  <a:sym typeface="Helvetica Neue"/>
                </a:defRPr>
              </a:lvl1pPr>
            </a:lstStyle>
            <a:p>
              <a:r>
                <a:t>my name is</a:t>
              </a:r>
            </a:p>
          </p:txBody>
        </p:sp>
      </p:grpSp>
      <p:grpSp>
        <p:nvGrpSpPr>
          <p:cNvPr id="4" name="Group 3">
            <a:extLst>
              <a:ext uri="{FF2B5EF4-FFF2-40B4-BE49-F238E27FC236}">
                <a16:creationId xmlns:a16="http://schemas.microsoft.com/office/drawing/2014/main" id="{970DE34C-E94F-469D-A2E0-87B11CCFDAB4}"/>
              </a:ext>
            </a:extLst>
          </p:cNvPr>
          <p:cNvGrpSpPr/>
          <p:nvPr/>
        </p:nvGrpSpPr>
        <p:grpSpPr>
          <a:xfrm>
            <a:off x="6729706" y="10825336"/>
            <a:ext cx="10668000" cy="1064887"/>
            <a:chOff x="5860852" y="10817241"/>
            <a:chExt cx="10349592" cy="1064887"/>
          </a:xfrm>
        </p:grpSpPr>
        <p:sp>
          <p:nvSpPr>
            <p:cNvPr id="96" name=" @StatGarrett"/>
            <p:cNvSpPr txBox="1"/>
            <p:nvPr/>
          </p:nvSpPr>
          <p:spPr>
            <a:xfrm>
              <a:off x="5860852" y="10817241"/>
              <a:ext cx="5359082" cy="1064887"/>
            </a:xfrm>
            <a:prstGeom prst="rect">
              <a:avLst/>
            </a:prstGeom>
            <a:ln w="12700">
              <a:miter lim="400000"/>
            </a:ln>
            <a:extLst>
              <a:ext uri="{C572A759-6A51-4108-AA02-DFA0A04FC94B}">
                <ma14:wrappingTextBoxFlag xmlns:ma14="http://schemas.microsoft.com/office/mac/drawingml/2011/main" xmlns="" val="1"/>
              </a:ext>
            </a:extLst>
          </p:spPr>
          <p:txBody>
            <a:bodyPr lIns="71437" tIns="71437" rIns="71437" bIns="71437" anchor="ctr"/>
            <a:lstStyle/>
            <a:p>
              <a:pPr algn="l">
                <a:defRPr sz="5600">
                  <a:latin typeface="+mn-lt"/>
                  <a:ea typeface="+mn-ea"/>
                  <a:cs typeface="+mn-cs"/>
                  <a:sym typeface="Helvetica Neue"/>
                </a:defRPr>
              </a:pPr>
              <a:r>
                <a:rPr dirty="0">
                  <a:solidFill>
                    <a:srgbClr val="78AAD6"/>
                  </a:solidFill>
                  <a:latin typeface="FontAwesome"/>
                  <a:ea typeface="FontAwesome"/>
                  <a:cs typeface="FontAwesome"/>
                  <a:sym typeface="FontAwesome"/>
                </a:rPr>
                <a:t></a:t>
              </a:r>
              <a:r>
                <a:rPr dirty="0"/>
                <a:t> </a:t>
              </a:r>
              <a:r>
                <a:rPr dirty="0">
                  <a:solidFill>
                    <a:srgbClr val="53585F"/>
                  </a:solidFill>
                </a:rPr>
                <a:t>@</a:t>
              </a:r>
              <a:r>
                <a:rPr lang="en-GB" dirty="0" err="1">
                  <a:solidFill>
                    <a:srgbClr val="53585F"/>
                  </a:solidFill>
                </a:rPr>
                <a:t>MikeKSmith</a:t>
              </a:r>
              <a:endParaRPr dirty="0">
                <a:solidFill>
                  <a:srgbClr val="53585F"/>
                </a:solidFill>
              </a:endParaRPr>
            </a:p>
          </p:txBody>
        </p:sp>
        <p:pic>
          <p:nvPicPr>
            <p:cNvPr id="1030" name="Picture 6" descr="Image result for github">
              <a:extLst>
                <a:ext uri="{FF2B5EF4-FFF2-40B4-BE49-F238E27FC236}">
                  <a16:creationId xmlns:a16="http://schemas.microsoft.com/office/drawing/2014/main" id="{3BAEBA73-1C76-4C27-AA22-4257428C8A23}"/>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219933" y="10920286"/>
              <a:ext cx="858795" cy="858795"/>
            </a:xfrm>
            <a:prstGeom prst="rect">
              <a:avLst/>
            </a:prstGeom>
            <a:noFill/>
            <a:extLst>
              <a:ext uri="{909E8E84-426E-40DD-AFC4-6F175D3DCCD1}">
                <a14:hiddenFill xmlns:a14="http://schemas.microsoft.com/office/drawing/2010/main">
                  <a:solidFill>
                    <a:srgbClr val="FFFFFF"/>
                  </a:solidFill>
                </a14:hiddenFill>
              </a:ext>
            </a:extLst>
          </p:spPr>
        </p:pic>
        <p:sp>
          <p:nvSpPr>
            <p:cNvPr id="13" name=" @StatGarrett">
              <a:extLst>
                <a:ext uri="{FF2B5EF4-FFF2-40B4-BE49-F238E27FC236}">
                  <a16:creationId xmlns:a16="http://schemas.microsoft.com/office/drawing/2014/main" id="{E93B331F-FF8C-446B-89A3-B542BA0F527A}"/>
                </a:ext>
              </a:extLst>
            </p:cNvPr>
            <p:cNvSpPr txBox="1"/>
            <p:nvPr/>
          </p:nvSpPr>
          <p:spPr>
            <a:xfrm>
              <a:off x="12078728" y="10817241"/>
              <a:ext cx="4131716" cy="1064887"/>
            </a:xfrm>
            <a:prstGeom prst="rect">
              <a:avLst/>
            </a:prstGeom>
            <a:ln w="12700">
              <a:miter lim="400000"/>
            </a:ln>
            <a:extLst>
              <a:ext uri="{C572A759-6A51-4108-AA02-DFA0A04FC94B}">
                <ma14:wrappingTextBoxFlag xmlns:ma14="http://schemas.microsoft.com/office/mac/drawingml/2011/main" xmlns="" val="1"/>
              </a:ext>
            </a:extLst>
          </p:spPr>
          <p:txBody>
            <a:bodyPr lIns="71437" tIns="71437" rIns="71437" bIns="71437" anchor="ctr"/>
            <a:lstStyle/>
            <a:p>
              <a:pPr algn="l">
                <a:defRPr sz="5600">
                  <a:latin typeface="+mn-lt"/>
                  <a:ea typeface="+mn-ea"/>
                  <a:cs typeface="+mn-cs"/>
                  <a:sym typeface="Helvetica Neue"/>
                </a:defRPr>
              </a:pPr>
              <a:r>
                <a:rPr lang="en-GB" dirty="0" err="1">
                  <a:solidFill>
                    <a:srgbClr val="53585F"/>
                  </a:solidFill>
                </a:rPr>
                <a:t>MikeKSmith</a:t>
              </a:r>
              <a:endParaRPr dirty="0">
                <a:solidFill>
                  <a:srgbClr val="53585F"/>
                </a:solidFill>
              </a:endParaRPr>
            </a:p>
          </p:txBody>
        </p:sp>
      </p:grpSp>
      <p:sp>
        <p:nvSpPr>
          <p:cNvPr id="14" name=" @StatGarrett">
            <a:extLst>
              <a:ext uri="{FF2B5EF4-FFF2-40B4-BE49-F238E27FC236}">
                <a16:creationId xmlns:a16="http://schemas.microsoft.com/office/drawing/2014/main" id="{12122DF1-F068-468F-9F76-B8A82DB722EB}"/>
              </a:ext>
            </a:extLst>
          </p:cNvPr>
          <p:cNvSpPr txBox="1"/>
          <p:nvPr/>
        </p:nvSpPr>
        <p:spPr>
          <a:xfrm>
            <a:off x="8047746" y="11858313"/>
            <a:ext cx="8734183" cy="1064887"/>
          </a:xfrm>
          <a:prstGeom prst="rect">
            <a:avLst/>
          </a:prstGeom>
          <a:ln w="12700">
            <a:miter lim="400000"/>
          </a:ln>
          <a:extLst>
            <a:ext uri="{C572A759-6A51-4108-AA02-DFA0A04FC94B}">
              <ma14:wrappingTextBoxFlag xmlns:ma14="http://schemas.microsoft.com/office/mac/drawingml/2011/main" xmlns="" val="1"/>
            </a:ext>
          </a:extLst>
        </p:spPr>
        <p:txBody>
          <a:bodyPr lIns="26789" tIns="26789" rIns="26789" bIns="26789" anchor="ctr"/>
          <a:lstStyle/>
          <a:p>
            <a:pPr algn="l">
              <a:defRPr sz="5600">
                <a:latin typeface="+mn-lt"/>
                <a:ea typeface="+mn-ea"/>
                <a:cs typeface="+mn-cs"/>
                <a:sym typeface="Helvetica Neue"/>
              </a:defRPr>
            </a:pPr>
            <a:r>
              <a:rPr lang="en-GB" sz="5400" dirty="0"/>
              <a:t>Mike.K.Smith@Pfizer.com</a:t>
            </a:r>
            <a:endParaRPr sz="5400" dirty="0">
              <a:solidFill>
                <a:srgbClr val="53585F"/>
              </a:solidFill>
            </a:endParaRPr>
          </a:p>
        </p:txBody>
      </p:sp>
      <p:pic>
        <p:nvPicPr>
          <p:cNvPr id="15" name="Graphic 14" descr="Email">
            <a:extLst>
              <a:ext uri="{FF2B5EF4-FFF2-40B4-BE49-F238E27FC236}">
                <a16:creationId xmlns:a16="http://schemas.microsoft.com/office/drawing/2014/main" id="{BC89FF31-9DB7-4651-BEF6-4D4F224CFFB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289027" y="12042333"/>
            <a:ext cx="705037" cy="705037"/>
          </a:xfrm>
          <a:prstGeom prst="rect">
            <a:avLst/>
          </a:prstGeom>
        </p:spPr>
      </p:pic>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2" name="Shape 462"/>
          <p:cNvSpPr txBox="1"/>
          <p:nvPr/>
        </p:nvSpPr>
        <p:spPr>
          <a:xfrm>
            <a:off x="-91160" y="13054142"/>
            <a:ext cx="2826421" cy="5238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a:defRPr sz="2500" u="sng">
                <a:solidFill>
                  <a:srgbClr val="78AAD6"/>
                </a:solidFill>
                <a:latin typeface="Helvetica"/>
                <a:ea typeface="Helvetica"/>
                <a:cs typeface="Helvetica"/>
                <a:sym typeface="Helvetica"/>
                <a:hlinkClick r:id="rId3"/>
              </a:defRPr>
            </a:lvl1pPr>
          </a:lstStyle>
          <a:p>
            <a:pPr>
              <a:defRPr u="none"/>
            </a:pPr>
            <a:r>
              <a:rPr u="sng">
                <a:hlinkClick r:id="rId3"/>
              </a:rPr>
              <a:t>CC BY-SA RStudio</a:t>
            </a:r>
          </a:p>
        </p:txBody>
      </p:sp>
      <p:pic>
        <p:nvPicPr>
          <p:cNvPr id="463" name="rmarkdown.png"/>
          <p:cNvPicPr>
            <a:picLocks noChangeAspect="1"/>
          </p:cNvPicPr>
          <p:nvPr/>
        </p:nvPicPr>
        <p:blipFill>
          <a:blip r:embed="rId4">
            <a:extLst/>
          </a:blip>
          <a:stretch>
            <a:fillRect/>
          </a:stretch>
        </p:blipFill>
        <p:spPr>
          <a:xfrm>
            <a:off x="22453674" y="11724042"/>
            <a:ext cx="1533934" cy="1778001"/>
          </a:xfrm>
          <a:prstGeom prst="rect">
            <a:avLst/>
          </a:prstGeom>
          <a:ln w="12700">
            <a:miter lim="400000"/>
          </a:ln>
        </p:spPr>
      </p:pic>
      <p:sp>
        <p:nvSpPr>
          <p:cNvPr id="465" name="Shape 465"/>
          <p:cNvSpPr/>
          <p:nvPr/>
        </p:nvSpPr>
        <p:spPr>
          <a:xfrm>
            <a:off x="5762736" y="5323652"/>
            <a:ext cx="5588001" cy="7239001"/>
          </a:xfrm>
          <a:prstGeom prst="rect">
            <a:avLst/>
          </a:prstGeom>
          <a:solidFill>
            <a:srgbClr val="F0F2F4"/>
          </a:solidFill>
          <a:ln w="25400">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defRPr>
            </a:pPr>
            <a:endParaRPr/>
          </a:p>
        </p:txBody>
      </p:sp>
      <p:sp>
        <p:nvSpPr>
          <p:cNvPr id="466" name="Shape 466"/>
          <p:cNvSpPr txBox="1"/>
          <p:nvPr/>
        </p:nvSpPr>
        <p:spPr>
          <a:xfrm>
            <a:off x="5819504" y="5889649"/>
            <a:ext cx="5605203" cy="64372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pPr algn="l">
              <a:spcBef>
                <a:spcPts val="1500"/>
              </a:spcBef>
              <a:defRPr sz="3600">
                <a:latin typeface="Monaco"/>
                <a:ea typeface="Monaco"/>
                <a:cs typeface="Monaco"/>
                <a:sym typeface="Monaco"/>
              </a:defRPr>
            </a:pPr>
            <a:r>
              <a:t>This is a </a:t>
            </a:r>
          </a:p>
          <a:p>
            <a:pPr algn="l">
              <a:spcBef>
                <a:spcPts val="1500"/>
              </a:spcBef>
              <a:defRPr sz="3600">
                <a:latin typeface="Monaco"/>
                <a:ea typeface="Monaco"/>
                <a:cs typeface="Monaco"/>
                <a:sym typeface="Monaco"/>
              </a:defRPr>
            </a:pPr>
            <a:r>
              <a:t>[link](</a:t>
            </a:r>
            <a:r>
              <a:rPr u="sng">
                <a:hlinkClick r:id="rId5"/>
              </a:rPr>
              <a:t>www.git.com</a:t>
            </a:r>
            <a:r>
              <a:t>).</a:t>
            </a:r>
          </a:p>
        </p:txBody>
      </p:sp>
      <p:sp>
        <p:nvSpPr>
          <p:cNvPr id="468" name="Shape 468"/>
          <p:cNvSpPr/>
          <p:nvPr/>
        </p:nvSpPr>
        <p:spPr>
          <a:xfrm>
            <a:off x="13270238" y="5325055"/>
            <a:ext cx="5592502" cy="7236196"/>
          </a:xfrm>
          <a:prstGeom prst="rect">
            <a:avLst/>
          </a:prstGeom>
          <a:solidFill>
            <a:srgbClr val="FFFFFF"/>
          </a:solidFill>
          <a:ln w="12700">
            <a:solidFill>
              <a:srgbClr val="000000"/>
            </a:solidFill>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defRPr>
            </a:pPr>
            <a:endParaRPr/>
          </a:p>
        </p:txBody>
      </p:sp>
      <p:sp>
        <p:nvSpPr>
          <p:cNvPr id="469" name="Shape 469"/>
          <p:cNvSpPr/>
          <p:nvPr/>
        </p:nvSpPr>
        <p:spPr>
          <a:xfrm>
            <a:off x="11587353" y="8003478"/>
            <a:ext cx="1270001" cy="1129255"/>
          </a:xfrm>
          <a:prstGeom prst="rightArrow">
            <a:avLst>
              <a:gd name="adj1" fmla="val 48054"/>
              <a:gd name="adj2" fmla="val 46669"/>
            </a:avLst>
          </a:prstGeom>
          <a:solidFill>
            <a:srgbClr val="78AAD6"/>
          </a:solidFill>
          <a:ln w="25400">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defRPr>
            </a:pPr>
            <a:endParaRPr/>
          </a:p>
        </p:txBody>
      </p:sp>
      <p:sp>
        <p:nvSpPr>
          <p:cNvPr id="470" name="Shape 470"/>
          <p:cNvSpPr txBox="1"/>
          <p:nvPr/>
        </p:nvSpPr>
        <p:spPr>
          <a:xfrm>
            <a:off x="6959284" y="939294"/>
            <a:ext cx="10464801" cy="20696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defTabSz="578358">
              <a:defRPr sz="12870">
                <a:latin typeface="Helvetica"/>
                <a:ea typeface="Helvetica"/>
                <a:cs typeface="Helvetica"/>
                <a:sym typeface="Helvetica"/>
              </a:defRPr>
            </a:lvl1pPr>
          </a:lstStyle>
          <a:p>
            <a:r>
              <a:t>Hyperlinks</a:t>
            </a:r>
          </a:p>
        </p:txBody>
      </p:sp>
      <p:sp>
        <p:nvSpPr>
          <p:cNvPr id="471" name="Shape 471"/>
          <p:cNvSpPr txBox="1"/>
          <p:nvPr/>
        </p:nvSpPr>
        <p:spPr>
          <a:xfrm>
            <a:off x="7156518" y="2986044"/>
            <a:ext cx="10788582" cy="195096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lstStyle>
            <a:lvl1pPr algn="l">
              <a:defRPr sz="6000">
                <a:latin typeface="Helvetica"/>
                <a:ea typeface="Helvetica"/>
                <a:cs typeface="Helvetica"/>
                <a:sym typeface="Helvetica"/>
              </a:defRPr>
            </a:lvl1pPr>
          </a:lstStyle>
          <a:p>
            <a:r>
              <a:rPr dirty="0"/>
              <a:t>Use brackets to denote a link. Place the URL in parentheses.</a:t>
            </a:r>
          </a:p>
        </p:txBody>
      </p:sp>
      <p:pic>
        <p:nvPicPr>
          <p:cNvPr id="472" name="Screen Shot 2014-06-16 at 2.49.07 PM.png"/>
          <p:cNvPicPr>
            <a:picLocks noChangeAspect="1"/>
          </p:cNvPicPr>
          <p:nvPr/>
        </p:nvPicPr>
        <p:blipFill>
          <a:blip r:embed="rId6">
            <a:extLst/>
          </a:blip>
          <a:stretch>
            <a:fillRect/>
          </a:stretch>
        </p:blipFill>
        <p:spPr>
          <a:xfrm>
            <a:off x="13325868" y="5730559"/>
            <a:ext cx="5481241" cy="1465283"/>
          </a:xfrm>
          <a:prstGeom prst="rect">
            <a:avLst/>
          </a:prstGeom>
          <a:ln w="12700">
            <a:miter lim="400000"/>
          </a:ln>
        </p:spPr>
      </p:pic>
      <p:sp>
        <p:nvSpPr>
          <p:cNvPr id="473" name="Shape 473"/>
          <p:cNvSpPr txBox="1"/>
          <p:nvPr/>
        </p:nvSpPr>
        <p:spPr>
          <a:xfrm>
            <a:off x="11690424" y="12663871"/>
            <a:ext cx="1003152" cy="10572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spAutoFit/>
          </a:bodyPr>
          <a:lstStyle>
            <a:lvl1pPr>
              <a:defRPr sz="6000">
                <a:solidFill>
                  <a:srgbClr val="A6AAA9"/>
                </a:solidFill>
                <a:latin typeface="Helvetica"/>
                <a:ea typeface="Helvetica"/>
                <a:cs typeface="Helvetica"/>
                <a:sym typeface="Helvetica"/>
              </a:defRPr>
            </a:lvl1pPr>
          </a:lstStyle>
          <a:p>
            <a:fld id="{86CB4B4D-7CA3-9044-876B-883B54F8677D}" type="slidenum">
              <a:t>20</a:t>
            </a:fld>
            <a:endParaRPr/>
          </a:p>
        </p:txBody>
      </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7" name="Shape 477"/>
          <p:cNvSpPr txBox="1"/>
          <p:nvPr/>
        </p:nvSpPr>
        <p:spPr>
          <a:xfrm>
            <a:off x="-91160" y="13054142"/>
            <a:ext cx="2826421" cy="5238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a:defRPr sz="2500" u="sng">
                <a:solidFill>
                  <a:srgbClr val="78AAD6"/>
                </a:solidFill>
                <a:latin typeface="Helvetica"/>
                <a:ea typeface="Helvetica"/>
                <a:cs typeface="Helvetica"/>
                <a:sym typeface="Helvetica"/>
                <a:hlinkClick r:id="rId3"/>
              </a:defRPr>
            </a:lvl1pPr>
          </a:lstStyle>
          <a:p>
            <a:pPr>
              <a:defRPr u="none"/>
            </a:pPr>
            <a:r>
              <a:rPr u="sng">
                <a:hlinkClick r:id="rId3"/>
              </a:rPr>
              <a:t>CC BY-SA RStudio</a:t>
            </a:r>
          </a:p>
        </p:txBody>
      </p:sp>
      <p:pic>
        <p:nvPicPr>
          <p:cNvPr id="478" name="rmarkdown.png"/>
          <p:cNvPicPr>
            <a:picLocks noChangeAspect="1"/>
          </p:cNvPicPr>
          <p:nvPr/>
        </p:nvPicPr>
        <p:blipFill>
          <a:blip r:embed="rId4">
            <a:extLst/>
          </a:blip>
          <a:stretch>
            <a:fillRect/>
          </a:stretch>
        </p:blipFill>
        <p:spPr>
          <a:xfrm>
            <a:off x="22453674" y="11724042"/>
            <a:ext cx="1533934" cy="1778001"/>
          </a:xfrm>
          <a:prstGeom prst="rect">
            <a:avLst/>
          </a:prstGeom>
          <a:ln w="12700">
            <a:miter lim="400000"/>
          </a:ln>
        </p:spPr>
      </p:pic>
      <p:sp>
        <p:nvSpPr>
          <p:cNvPr id="480" name="Shape 480"/>
          <p:cNvSpPr/>
          <p:nvPr/>
        </p:nvSpPr>
        <p:spPr>
          <a:xfrm>
            <a:off x="5708132" y="5323652"/>
            <a:ext cx="5588001" cy="7239001"/>
          </a:xfrm>
          <a:prstGeom prst="rect">
            <a:avLst/>
          </a:prstGeom>
          <a:solidFill>
            <a:srgbClr val="F0F2F4"/>
          </a:solidFill>
          <a:ln w="25400">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defRPr>
            </a:pPr>
            <a:endParaRPr/>
          </a:p>
        </p:txBody>
      </p:sp>
      <p:sp>
        <p:nvSpPr>
          <p:cNvPr id="481" name="Shape 481"/>
          <p:cNvSpPr txBox="1"/>
          <p:nvPr/>
        </p:nvSpPr>
        <p:spPr>
          <a:xfrm>
            <a:off x="5853801" y="5564660"/>
            <a:ext cx="5296663" cy="643720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pPr algn="l">
              <a:spcBef>
                <a:spcPts val="1500"/>
              </a:spcBef>
              <a:defRPr sz="4000">
                <a:latin typeface="Monaco"/>
                <a:ea typeface="Monaco"/>
                <a:cs typeface="Monaco"/>
                <a:sym typeface="Monaco"/>
              </a:defRPr>
            </a:pPr>
            <a:r>
              <a:t>![](images/1.png)</a:t>
            </a:r>
          </a:p>
          <a:p>
            <a:pPr algn="l">
              <a:spcBef>
                <a:spcPts val="1500"/>
              </a:spcBef>
              <a:defRPr sz="4000">
                <a:latin typeface="Monaco"/>
                <a:ea typeface="Monaco"/>
                <a:cs typeface="Monaco"/>
                <a:sym typeface="Monaco"/>
              </a:defRPr>
            </a:pPr>
            <a:r>
              <a:t>The RStudio logo.</a:t>
            </a:r>
          </a:p>
        </p:txBody>
      </p:sp>
      <p:sp>
        <p:nvSpPr>
          <p:cNvPr id="483" name="Shape 483"/>
          <p:cNvSpPr/>
          <p:nvPr/>
        </p:nvSpPr>
        <p:spPr>
          <a:xfrm>
            <a:off x="13215635" y="5325055"/>
            <a:ext cx="5592502" cy="7236196"/>
          </a:xfrm>
          <a:prstGeom prst="rect">
            <a:avLst/>
          </a:prstGeom>
          <a:solidFill>
            <a:srgbClr val="FFFFFF"/>
          </a:solidFill>
          <a:ln w="12700">
            <a:solidFill>
              <a:srgbClr val="000000"/>
            </a:solidFill>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defRPr>
            </a:pPr>
            <a:endParaRPr/>
          </a:p>
        </p:txBody>
      </p:sp>
      <p:sp>
        <p:nvSpPr>
          <p:cNvPr id="484" name="Shape 484"/>
          <p:cNvSpPr/>
          <p:nvPr/>
        </p:nvSpPr>
        <p:spPr>
          <a:xfrm>
            <a:off x="11532751" y="8003478"/>
            <a:ext cx="1270001" cy="1129255"/>
          </a:xfrm>
          <a:prstGeom prst="rightArrow">
            <a:avLst>
              <a:gd name="adj1" fmla="val 48054"/>
              <a:gd name="adj2" fmla="val 46669"/>
            </a:avLst>
          </a:prstGeom>
          <a:solidFill>
            <a:srgbClr val="78AAD6"/>
          </a:solidFill>
          <a:ln w="25400">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defRPr>
            </a:pPr>
            <a:endParaRPr/>
          </a:p>
        </p:txBody>
      </p:sp>
      <p:sp>
        <p:nvSpPr>
          <p:cNvPr id="485" name="Shape 485"/>
          <p:cNvSpPr txBox="1"/>
          <p:nvPr/>
        </p:nvSpPr>
        <p:spPr>
          <a:xfrm>
            <a:off x="6904681" y="939294"/>
            <a:ext cx="10464801" cy="20696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defTabSz="578358">
              <a:defRPr sz="12870">
                <a:latin typeface="Helvetica"/>
                <a:ea typeface="Helvetica"/>
                <a:cs typeface="Helvetica"/>
                <a:sym typeface="Helvetica"/>
              </a:defRPr>
            </a:lvl1pPr>
          </a:lstStyle>
          <a:p>
            <a:r>
              <a:t>Images</a:t>
            </a:r>
          </a:p>
        </p:txBody>
      </p:sp>
      <p:sp>
        <p:nvSpPr>
          <p:cNvPr id="486" name="Shape 486"/>
          <p:cNvSpPr txBox="1"/>
          <p:nvPr/>
        </p:nvSpPr>
        <p:spPr>
          <a:xfrm>
            <a:off x="4834428" y="2712067"/>
            <a:ext cx="16825421" cy="260734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lstStyle/>
          <a:p>
            <a:pPr algn="l">
              <a:defRPr sz="6000">
                <a:latin typeface="Helvetica"/>
                <a:ea typeface="Helvetica"/>
                <a:cs typeface="Helvetica"/>
                <a:sym typeface="Helvetica"/>
              </a:defRPr>
            </a:pPr>
            <a:r>
              <a:rPr dirty="0"/>
              <a:t>Use a link preceded by an ! to insert an image. </a:t>
            </a:r>
          </a:p>
          <a:p>
            <a:pPr algn="l">
              <a:defRPr sz="4400" i="1">
                <a:latin typeface="Helvetica"/>
                <a:ea typeface="Helvetica"/>
                <a:cs typeface="Helvetica"/>
                <a:sym typeface="Helvetica"/>
              </a:defRPr>
            </a:pPr>
            <a:r>
              <a:rPr dirty="0"/>
              <a:t>The link text should be a URL (if the image is hosted online), or a file path (if the image is saved as a file)</a:t>
            </a:r>
          </a:p>
        </p:txBody>
      </p:sp>
      <p:pic>
        <p:nvPicPr>
          <p:cNvPr id="487" name="Screen Shot 2014-06-16 at 4.02.21 PM.png"/>
          <p:cNvPicPr>
            <a:picLocks noChangeAspect="1"/>
          </p:cNvPicPr>
          <p:nvPr/>
        </p:nvPicPr>
        <p:blipFill>
          <a:blip r:embed="rId5">
            <a:extLst/>
          </a:blip>
          <a:stretch>
            <a:fillRect/>
          </a:stretch>
        </p:blipFill>
        <p:spPr>
          <a:xfrm>
            <a:off x="13287195" y="5440416"/>
            <a:ext cx="5357558" cy="2607345"/>
          </a:xfrm>
          <a:prstGeom prst="rect">
            <a:avLst/>
          </a:prstGeom>
          <a:ln w="12700">
            <a:miter lim="400000"/>
          </a:ln>
        </p:spPr>
      </p:pic>
      <p:sp>
        <p:nvSpPr>
          <p:cNvPr id="488" name="Shape 488"/>
          <p:cNvSpPr txBox="1"/>
          <p:nvPr/>
        </p:nvSpPr>
        <p:spPr>
          <a:xfrm>
            <a:off x="11690424" y="12663871"/>
            <a:ext cx="1003152" cy="10572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spAutoFit/>
          </a:bodyPr>
          <a:lstStyle>
            <a:lvl1pPr>
              <a:defRPr sz="6000">
                <a:solidFill>
                  <a:srgbClr val="A6AAA9"/>
                </a:solidFill>
                <a:latin typeface="Helvetica"/>
                <a:ea typeface="Helvetica"/>
                <a:cs typeface="Helvetica"/>
                <a:sym typeface="Helvetica"/>
              </a:defRPr>
            </a:lvl1pPr>
          </a:lstStyle>
          <a:p>
            <a:fld id="{86CB4B4D-7CA3-9044-876B-883B54F8677D}" type="slidenum">
              <a:t>21</a:t>
            </a:fld>
            <a:endParaRPr/>
          </a:p>
        </p:txBody>
      </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7" name="Shape 477"/>
          <p:cNvSpPr txBox="1"/>
          <p:nvPr/>
        </p:nvSpPr>
        <p:spPr>
          <a:xfrm>
            <a:off x="-91160" y="13054142"/>
            <a:ext cx="2826421" cy="5238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a:defRPr sz="2500" u="sng">
                <a:solidFill>
                  <a:srgbClr val="78AAD6"/>
                </a:solidFill>
                <a:latin typeface="Helvetica"/>
                <a:ea typeface="Helvetica"/>
                <a:cs typeface="Helvetica"/>
                <a:sym typeface="Helvetica"/>
                <a:hlinkClick r:id="rId3"/>
              </a:defRPr>
            </a:lvl1pPr>
          </a:lstStyle>
          <a:p>
            <a:pPr>
              <a:defRPr u="none"/>
            </a:pPr>
            <a:r>
              <a:rPr u="sng">
                <a:hlinkClick r:id="rId3"/>
              </a:rPr>
              <a:t>CC BY-SA RStudio</a:t>
            </a:r>
          </a:p>
        </p:txBody>
      </p:sp>
      <p:pic>
        <p:nvPicPr>
          <p:cNvPr id="478" name="rmarkdown.png"/>
          <p:cNvPicPr>
            <a:picLocks noChangeAspect="1"/>
          </p:cNvPicPr>
          <p:nvPr/>
        </p:nvPicPr>
        <p:blipFill>
          <a:blip r:embed="rId4">
            <a:extLst/>
          </a:blip>
          <a:stretch>
            <a:fillRect/>
          </a:stretch>
        </p:blipFill>
        <p:spPr>
          <a:xfrm>
            <a:off x="22453674" y="11724042"/>
            <a:ext cx="1533934" cy="1778001"/>
          </a:xfrm>
          <a:prstGeom prst="rect">
            <a:avLst/>
          </a:prstGeom>
          <a:ln w="12700">
            <a:miter lim="400000"/>
          </a:ln>
        </p:spPr>
      </p:pic>
      <p:sp>
        <p:nvSpPr>
          <p:cNvPr id="480" name="Shape 480"/>
          <p:cNvSpPr/>
          <p:nvPr/>
        </p:nvSpPr>
        <p:spPr>
          <a:xfrm>
            <a:off x="2678946" y="5319412"/>
            <a:ext cx="8489420" cy="3813321"/>
          </a:xfrm>
          <a:prstGeom prst="rect">
            <a:avLst/>
          </a:prstGeom>
          <a:solidFill>
            <a:srgbClr val="F0F2F4"/>
          </a:solidFill>
          <a:ln w="25400">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defRPr>
            </a:pPr>
            <a:endParaRPr/>
          </a:p>
        </p:txBody>
      </p:sp>
      <p:sp>
        <p:nvSpPr>
          <p:cNvPr id="481" name="Shape 481"/>
          <p:cNvSpPr txBox="1"/>
          <p:nvPr/>
        </p:nvSpPr>
        <p:spPr>
          <a:xfrm>
            <a:off x="2901134" y="5533466"/>
            <a:ext cx="8090966" cy="322793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pPr algn="l">
              <a:spcBef>
                <a:spcPts val="1500"/>
              </a:spcBef>
              <a:defRPr sz="4000">
                <a:latin typeface="Monaco"/>
                <a:ea typeface="Monaco"/>
                <a:cs typeface="Monaco"/>
                <a:sym typeface="Monaco"/>
              </a:defRPr>
            </a:pPr>
            <a:r>
              <a:rPr lang="en-GB" dirty="0">
                <a:latin typeface="Courier New" panose="02070309020205020404" pitchFamily="49" charset="0"/>
                <a:cs typeface="Courier New" panose="02070309020205020404" pitchFamily="49" charset="0"/>
              </a:rPr>
              <a:t>```{r </a:t>
            </a:r>
            <a:r>
              <a:rPr lang="en-GB" dirty="0" err="1">
                <a:latin typeface="Courier New" panose="02070309020205020404" pitchFamily="49" charset="0"/>
                <a:cs typeface="Courier New" panose="02070309020205020404" pitchFamily="49" charset="0"/>
              </a:rPr>
              <a:t>include_graphic</a:t>
            </a:r>
            <a:r>
              <a:rPr lang="en-GB" dirty="0">
                <a:latin typeface="Courier New" panose="02070309020205020404" pitchFamily="49" charset="0"/>
                <a:cs typeface="Courier New" panose="02070309020205020404" pitchFamily="49" charset="0"/>
              </a:rPr>
              <a:t>}</a:t>
            </a:r>
          </a:p>
          <a:p>
            <a:pPr algn="l">
              <a:spcBef>
                <a:spcPts val="1500"/>
              </a:spcBef>
              <a:defRPr sz="4000">
                <a:latin typeface="Monaco"/>
                <a:ea typeface="Monaco"/>
                <a:cs typeface="Monaco"/>
                <a:sym typeface="Monaco"/>
              </a:defRPr>
            </a:pPr>
            <a:r>
              <a:rPr lang="en-GB" dirty="0" err="1">
                <a:latin typeface="Courier New" panose="02070309020205020404" pitchFamily="49" charset="0"/>
                <a:cs typeface="Courier New" panose="02070309020205020404" pitchFamily="49" charset="0"/>
              </a:rPr>
              <a:t>include_graphics</a:t>
            </a:r>
            <a:r>
              <a:rPr lang="en-GB" dirty="0">
                <a:latin typeface="Courier New" panose="02070309020205020404" pitchFamily="49" charset="0"/>
                <a:cs typeface="Courier New" panose="02070309020205020404" pitchFamily="49" charset="0"/>
              </a:rPr>
              <a:t>(“1.png”)</a:t>
            </a:r>
          </a:p>
          <a:p>
            <a:pPr algn="l">
              <a:spcBef>
                <a:spcPts val="1500"/>
              </a:spcBef>
              <a:defRPr sz="4000">
                <a:latin typeface="Monaco"/>
                <a:ea typeface="Monaco"/>
                <a:cs typeface="Monaco"/>
                <a:sym typeface="Monaco"/>
              </a:defRPr>
            </a:pPr>
            <a:r>
              <a:rPr lang="en-GB" dirty="0">
                <a:latin typeface="Courier New" panose="02070309020205020404" pitchFamily="49" charset="0"/>
                <a:cs typeface="Courier New" panose="02070309020205020404" pitchFamily="49" charset="0"/>
              </a:rPr>
              <a:t>```</a:t>
            </a:r>
            <a:endParaRPr dirty="0">
              <a:latin typeface="Courier New" panose="02070309020205020404" pitchFamily="49" charset="0"/>
              <a:cs typeface="Courier New" panose="02070309020205020404" pitchFamily="49" charset="0"/>
            </a:endParaRPr>
          </a:p>
        </p:txBody>
      </p:sp>
      <p:sp>
        <p:nvSpPr>
          <p:cNvPr id="483" name="Shape 483"/>
          <p:cNvSpPr/>
          <p:nvPr/>
        </p:nvSpPr>
        <p:spPr>
          <a:xfrm>
            <a:off x="13215635" y="5325055"/>
            <a:ext cx="5592502" cy="3811843"/>
          </a:xfrm>
          <a:prstGeom prst="rect">
            <a:avLst/>
          </a:prstGeom>
          <a:solidFill>
            <a:srgbClr val="FFFFFF"/>
          </a:solidFill>
          <a:ln w="12700">
            <a:solidFill>
              <a:srgbClr val="000000"/>
            </a:solidFill>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defRPr>
            </a:pPr>
            <a:endParaRPr/>
          </a:p>
        </p:txBody>
      </p:sp>
      <p:sp>
        <p:nvSpPr>
          <p:cNvPr id="484" name="Shape 484"/>
          <p:cNvSpPr/>
          <p:nvPr/>
        </p:nvSpPr>
        <p:spPr>
          <a:xfrm>
            <a:off x="11502080" y="6310870"/>
            <a:ext cx="1270001" cy="1129255"/>
          </a:xfrm>
          <a:prstGeom prst="rightArrow">
            <a:avLst>
              <a:gd name="adj1" fmla="val 48054"/>
              <a:gd name="adj2" fmla="val 46669"/>
            </a:avLst>
          </a:prstGeom>
          <a:solidFill>
            <a:srgbClr val="78AAD6"/>
          </a:solidFill>
          <a:ln w="25400">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defRPr>
            </a:pPr>
            <a:endParaRPr/>
          </a:p>
        </p:txBody>
      </p:sp>
      <p:sp>
        <p:nvSpPr>
          <p:cNvPr id="485" name="Shape 485"/>
          <p:cNvSpPr txBox="1"/>
          <p:nvPr/>
        </p:nvSpPr>
        <p:spPr>
          <a:xfrm>
            <a:off x="6904681" y="939294"/>
            <a:ext cx="10464801" cy="20696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defTabSz="578358">
              <a:defRPr sz="12870">
                <a:latin typeface="Helvetica"/>
                <a:ea typeface="Helvetica"/>
                <a:cs typeface="Helvetica"/>
                <a:sym typeface="Helvetica"/>
              </a:defRPr>
            </a:lvl1pPr>
          </a:lstStyle>
          <a:p>
            <a:r>
              <a:t>Images</a:t>
            </a:r>
          </a:p>
        </p:txBody>
      </p:sp>
      <p:sp>
        <p:nvSpPr>
          <p:cNvPr id="486" name="Shape 486"/>
          <p:cNvSpPr txBox="1"/>
          <p:nvPr/>
        </p:nvSpPr>
        <p:spPr>
          <a:xfrm>
            <a:off x="4834428" y="3008950"/>
            <a:ext cx="16825421" cy="231046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lstStyle/>
          <a:p>
            <a:pPr algn="l">
              <a:defRPr sz="6000">
                <a:latin typeface="Helvetica"/>
                <a:ea typeface="Helvetica"/>
                <a:cs typeface="Helvetica"/>
                <a:sym typeface="Helvetica"/>
              </a:defRPr>
            </a:pPr>
            <a:r>
              <a:rPr lang="en-GB" dirty="0"/>
              <a:t>Better – use </a:t>
            </a:r>
            <a:r>
              <a:rPr lang="en-GB" dirty="0" err="1"/>
              <a:t>knitr</a:t>
            </a:r>
            <a:r>
              <a:rPr lang="en-GB" dirty="0"/>
              <a:t>::</a:t>
            </a:r>
            <a:r>
              <a:rPr lang="en-GB" dirty="0" err="1"/>
              <a:t>include_graphic</a:t>
            </a:r>
            <a:r>
              <a:rPr lang="en-GB" dirty="0"/>
              <a:t>( ).</a:t>
            </a:r>
          </a:p>
          <a:p>
            <a:pPr algn="l">
              <a:defRPr sz="6000">
                <a:latin typeface="Helvetica"/>
                <a:ea typeface="Helvetica"/>
                <a:cs typeface="Helvetica"/>
                <a:sym typeface="Helvetica"/>
              </a:defRPr>
            </a:pPr>
            <a:r>
              <a:rPr lang="en-GB" dirty="0"/>
              <a:t>More control over sizing from chunk options.</a:t>
            </a:r>
            <a:endParaRPr dirty="0"/>
          </a:p>
        </p:txBody>
      </p:sp>
      <p:pic>
        <p:nvPicPr>
          <p:cNvPr id="487" name="Screen Shot 2014-06-16 at 4.02.21 PM.png"/>
          <p:cNvPicPr>
            <a:picLocks noChangeAspect="1"/>
          </p:cNvPicPr>
          <p:nvPr/>
        </p:nvPicPr>
        <p:blipFill rotWithShape="1">
          <a:blip r:embed="rId5">
            <a:extLst/>
          </a:blip>
          <a:srcRect b="37706"/>
          <a:stretch/>
        </p:blipFill>
        <p:spPr>
          <a:xfrm>
            <a:off x="13287195" y="5440417"/>
            <a:ext cx="5357558" cy="1624206"/>
          </a:xfrm>
          <a:prstGeom prst="rect">
            <a:avLst/>
          </a:prstGeom>
          <a:ln w="12700">
            <a:miter lim="400000"/>
          </a:ln>
        </p:spPr>
      </p:pic>
      <p:sp>
        <p:nvSpPr>
          <p:cNvPr id="488" name="Shape 488"/>
          <p:cNvSpPr txBox="1"/>
          <p:nvPr/>
        </p:nvSpPr>
        <p:spPr>
          <a:xfrm>
            <a:off x="11690424" y="12663871"/>
            <a:ext cx="1003152" cy="10572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spAutoFit/>
          </a:bodyPr>
          <a:lstStyle>
            <a:lvl1pPr>
              <a:defRPr sz="6000">
                <a:solidFill>
                  <a:srgbClr val="A6AAA9"/>
                </a:solidFill>
                <a:latin typeface="Helvetica"/>
                <a:ea typeface="Helvetica"/>
                <a:cs typeface="Helvetica"/>
                <a:sym typeface="Helvetica"/>
              </a:defRPr>
            </a:lvl1pPr>
          </a:lstStyle>
          <a:p>
            <a:fld id="{86CB4B4D-7CA3-9044-876B-883B54F8677D}" type="slidenum">
              <a:t>22</a:t>
            </a:fld>
            <a:endParaRPr/>
          </a:p>
        </p:txBody>
      </p:sp>
      <p:sp>
        <p:nvSpPr>
          <p:cNvPr id="2" name="TextBox 1">
            <a:extLst>
              <a:ext uri="{FF2B5EF4-FFF2-40B4-BE49-F238E27FC236}">
                <a16:creationId xmlns:a16="http://schemas.microsoft.com/office/drawing/2014/main" id="{D1BD16CB-6F22-4ED1-A5DE-61DAA064A0E0}"/>
              </a:ext>
            </a:extLst>
          </p:cNvPr>
          <p:cNvSpPr txBox="1"/>
          <p:nvPr/>
        </p:nvSpPr>
        <p:spPr>
          <a:xfrm>
            <a:off x="1196887" y="10882108"/>
            <a:ext cx="19942958" cy="63671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r>
              <a:rPr lang="en-GB" sz="3200" dirty="0">
                <a:hlinkClick r:id="rId6"/>
              </a:rPr>
              <a:t>http://zevross.com/blog/2017/06/19/tips-and-tricks-for-working-with-images-and-figures-in-r-markdown-documents/</a:t>
            </a:r>
            <a:endParaRPr kumimoji="0" lang="en-GB" sz="3200" b="0" i="0" u="none" strike="noStrike" cap="none" spc="0" normalizeH="0" baseline="0" dirty="0">
              <a:ln>
                <a:noFill/>
              </a:ln>
              <a:solidFill>
                <a:srgbClr val="000000"/>
              </a:solidFill>
              <a:effectLst/>
              <a:uFillTx/>
              <a:latin typeface="Gill Sans"/>
              <a:ea typeface="Gill Sans"/>
              <a:cs typeface="Gill Sans"/>
              <a:sym typeface="Gill Sans"/>
            </a:endParaRPr>
          </a:p>
        </p:txBody>
      </p:sp>
    </p:spTree>
    <p:extLst>
      <p:ext uri="{BB962C8B-B14F-4D97-AF65-F5344CB8AC3E}">
        <p14:creationId xmlns:p14="http://schemas.microsoft.com/office/powerpoint/2010/main" val="3620136376"/>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2" name="Shape 492"/>
          <p:cNvSpPr txBox="1"/>
          <p:nvPr/>
        </p:nvSpPr>
        <p:spPr>
          <a:xfrm>
            <a:off x="-91160" y="13054142"/>
            <a:ext cx="2826421" cy="5238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a:defRPr sz="2500" u="sng">
                <a:solidFill>
                  <a:srgbClr val="78AAD6"/>
                </a:solidFill>
                <a:latin typeface="Helvetica"/>
                <a:ea typeface="Helvetica"/>
                <a:cs typeface="Helvetica"/>
                <a:sym typeface="Helvetica"/>
                <a:hlinkClick r:id="rId3"/>
              </a:defRPr>
            </a:lvl1pPr>
          </a:lstStyle>
          <a:p>
            <a:pPr>
              <a:defRPr u="none"/>
            </a:pPr>
            <a:r>
              <a:rPr u="sng">
                <a:hlinkClick r:id="rId3"/>
              </a:rPr>
              <a:t>CC BY-SA RStudio</a:t>
            </a:r>
          </a:p>
        </p:txBody>
      </p:sp>
      <p:pic>
        <p:nvPicPr>
          <p:cNvPr id="493" name="rmarkdown.png"/>
          <p:cNvPicPr>
            <a:picLocks noChangeAspect="1"/>
          </p:cNvPicPr>
          <p:nvPr/>
        </p:nvPicPr>
        <p:blipFill>
          <a:blip r:embed="rId4">
            <a:extLst/>
          </a:blip>
          <a:stretch>
            <a:fillRect/>
          </a:stretch>
        </p:blipFill>
        <p:spPr>
          <a:xfrm>
            <a:off x="22453674" y="11724042"/>
            <a:ext cx="1533934" cy="1778001"/>
          </a:xfrm>
          <a:prstGeom prst="rect">
            <a:avLst/>
          </a:prstGeom>
          <a:ln w="12700">
            <a:miter lim="400000"/>
          </a:ln>
        </p:spPr>
      </p:pic>
      <p:sp>
        <p:nvSpPr>
          <p:cNvPr id="495" name="Shape 495"/>
          <p:cNvSpPr/>
          <p:nvPr/>
        </p:nvSpPr>
        <p:spPr>
          <a:xfrm>
            <a:off x="5762736" y="5323652"/>
            <a:ext cx="5588001" cy="7239001"/>
          </a:xfrm>
          <a:prstGeom prst="rect">
            <a:avLst/>
          </a:prstGeom>
          <a:solidFill>
            <a:srgbClr val="F0F2F4"/>
          </a:solidFill>
          <a:ln w="25400">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defRPr>
            </a:pPr>
            <a:endParaRPr/>
          </a:p>
        </p:txBody>
      </p:sp>
      <p:sp>
        <p:nvSpPr>
          <p:cNvPr id="497" name="Shape 497"/>
          <p:cNvSpPr/>
          <p:nvPr/>
        </p:nvSpPr>
        <p:spPr>
          <a:xfrm>
            <a:off x="13270238" y="5325055"/>
            <a:ext cx="5592502" cy="7236196"/>
          </a:xfrm>
          <a:prstGeom prst="rect">
            <a:avLst/>
          </a:prstGeom>
          <a:solidFill>
            <a:srgbClr val="FFFFFF"/>
          </a:solidFill>
          <a:ln w="12700">
            <a:solidFill>
              <a:srgbClr val="000000"/>
            </a:solidFill>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defRPr>
            </a:pPr>
            <a:endParaRPr/>
          </a:p>
        </p:txBody>
      </p:sp>
      <p:sp>
        <p:nvSpPr>
          <p:cNvPr id="498" name="Shape 498"/>
          <p:cNvSpPr/>
          <p:nvPr/>
        </p:nvSpPr>
        <p:spPr>
          <a:xfrm>
            <a:off x="11587353" y="8003478"/>
            <a:ext cx="1270001" cy="1129255"/>
          </a:xfrm>
          <a:prstGeom prst="rightArrow">
            <a:avLst>
              <a:gd name="adj1" fmla="val 48054"/>
              <a:gd name="adj2" fmla="val 46669"/>
            </a:avLst>
          </a:prstGeom>
          <a:solidFill>
            <a:srgbClr val="78AAD6"/>
          </a:solidFill>
          <a:ln w="25400">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defRPr>
            </a:pPr>
            <a:endParaRPr/>
          </a:p>
        </p:txBody>
      </p:sp>
      <p:sp>
        <p:nvSpPr>
          <p:cNvPr id="499" name="Shape 499"/>
          <p:cNvSpPr txBox="1"/>
          <p:nvPr/>
        </p:nvSpPr>
        <p:spPr>
          <a:xfrm>
            <a:off x="6959284" y="939294"/>
            <a:ext cx="10464801" cy="20696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defTabSz="578358">
              <a:defRPr sz="12870">
                <a:latin typeface="Helvetica"/>
                <a:ea typeface="Helvetica"/>
                <a:cs typeface="Helvetica"/>
                <a:sym typeface="Helvetica"/>
              </a:defRPr>
            </a:lvl1pPr>
          </a:lstStyle>
          <a:p>
            <a:r>
              <a:t>Equations</a:t>
            </a:r>
          </a:p>
        </p:txBody>
      </p:sp>
      <p:sp>
        <p:nvSpPr>
          <p:cNvPr id="500" name="Shape 500"/>
          <p:cNvSpPr txBox="1"/>
          <p:nvPr/>
        </p:nvSpPr>
        <p:spPr>
          <a:xfrm>
            <a:off x="6270896" y="3028195"/>
            <a:ext cx="13617304" cy="195096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lstStyle>
            <a:lvl1pPr algn="l">
              <a:defRPr sz="6000">
                <a:latin typeface="Helvetica"/>
                <a:ea typeface="Helvetica"/>
                <a:cs typeface="Helvetica"/>
                <a:sym typeface="Helvetica"/>
              </a:defRPr>
            </a:lvl1pPr>
          </a:lstStyle>
          <a:p>
            <a:r>
              <a:rPr dirty="0"/>
              <a:t>Write equations with latex math commands and surround them in $’s.</a:t>
            </a:r>
          </a:p>
        </p:txBody>
      </p:sp>
      <p:pic>
        <p:nvPicPr>
          <p:cNvPr id="501" name="Screen Shot 2014-06-16 at 3.49.29 PM.png"/>
          <p:cNvPicPr>
            <a:picLocks noChangeAspect="1"/>
          </p:cNvPicPr>
          <p:nvPr/>
        </p:nvPicPr>
        <p:blipFill>
          <a:blip r:embed="rId5">
            <a:extLst/>
          </a:blip>
          <a:stretch>
            <a:fillRect/>
          </a:stretch>
        </p:blipFill>
        <p:spPr>
          <a:xfrm>
            <a:off x="13409111" y="5489635"/>
            <a:ext cx="5314757" cy="2200641"/>
          </a:xfrm>
          <a:prstGeom prst="rect">
            <a:avLst/>
          </a:prstGeom>
          <a:ln w="12700">
            <a:miter lim="400000"/>
          </a:ln>
        </p:spPr>
      </p:pic>
      <p:sp>
        <p:nvSpPr>
          <p:cNvPr id="502" name="Shape 502"/>
          <p:cNvSpPr txBox="1"/>
          <p:nvPr/>
        </p:nvSpPr>
        <p:spPr>
          <a:xfrm>
            <a:off x="5908404" y="5564660"/>
            <a:ext cx="5296664" cy="643720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lvl1pPr algn="l">
              <a:spcBef>
                <a:spcPts val="1500"/>
              </a:spcBef>
              <a:defRPr sz="5000">
                <a:latin typeface="Monaco"/>
                <a:ea typeface="Monaco"/>
                <a:cs typeface="Monaco"/>
                <a:sym typeface="Monaco"/>
              </a:defRPr>
            </a:lvl1pPr>
          </a:lstStyle>
          <a:p>
            <a:r>
              <a:t>According to Einstein, $E=mc^{2}$</a:t>
            </a:r>
          </a:p>
        </p:txBody>
      </p:sp>
      <p:sp>
        <p:nvSpPr>
          <p:cNvPr id="503" name="Shape 503"/>
          <p:cNvSpPr txBox="1"/>
          <p:nvPr/>
        </p:nvSpPr>
        <p:spPr>
          <a:xfrm>
            <a:off x="11690424" y="12663871"/>
            <a:ext cx="1003152" cy="10572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spAutoFit/>
          </a:bodyPr>
          <a:lstStyle>
            <a:lvl1pPr>
              <a:defRPr sz="6000">
                <a:solidFill>
                  <a:srgbClr val="A6AAA9"/>
                </a:solidFill>
                <a:latin typeface="Helvetica"/>
                <a:ea typeface="Helvetica"/>
                <a:cs typeface="Helvetica"/>
                <a:sym typeface="Helvetica"/>
              </a:defRPr>
            </a:lvl1pPr>
          </a:lstStyle>
          <a:p>
            <a:fld id="{86CB4B4D-7CA3-9044-876B-883B54F8677D}" type="slidenum">
              <a:t>23</a:t>
            </a:fld>
            <a:endParaRPr/>
          </a:p>
        </p:txBody>
      </p:sp>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7" name="Shape 507"/>
          <p:cNvSpPr txBox="1"/>
          <p:nvPr/>
        </p:nvSpPr>
        <p:spPr>
          <a:xfrm>
            <a:off x="-91160" y="13054142"/>
            <a:ext cx="2826421" cy="5238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a:defRPr sz="2500" u="sng">
                <a:solidFill>
                  <a:srgbClr val="78AAD6"/>
                </a:solidFill>
                <a:latin typeface="Helvetica"/>
                <a:ea typeface="Helvetica"/>
                <a:cs typeface="Helvetica"/>
                <a:sym typeface="Helvetica"/>
                <a:hlinkClick r:id="rId3"/>
              </a:defRPr>
            </a:lvl1pPr>
          </a:lstStyle>
          <a:p>
            <a:pPr>
              <a:defRPr u="none"/>
            </a:pPr>
            <a:r>
              <a:rPr u="sng">
                <a:hlinkClick r:id="rId3"/>
              </a:rPr>
              <a:t>CC BY-SA RStudio</a:t>
            </a:r>
          </a:p>
        </p:txBody>
      </p:sp>
      <p:pic>
        <p:nvPicPr>
          <p:cNvPr id="508" name="rmarkdown.png"/>
          <p:cNvPicPr>
            <a:picLocks noChangeAspect="1"/>
          </p:cNvPicPr>
          <p:nvPr/>
        </p:nvPicPr>
        <p:blipFill>
          <a:blip r:embed="rId4">
            <a:extLst/>
          </a:blip>
          <a:stretch>
            <a:fillRect/>
          </a:stretch>
        </p:blipFill>
        <p:spPr>
          <a:xfrm>
            <a:off x="22453674" y="11724042"/>
            <a:ext cx="1533934" cy="1778001"/>
          </a:xfrm>
          <a:prstGeom prst="rect">
            <a:avLst/>
          </a:prstGeom>
          <a:ln w="12700">
            <a:miter lim="400000"/>
          </a:ln>
        </p:spPr>
      </p:pic>
      <p:sp>
        <p:nvSpPr>
          <p:cNvPr id="510" name="Shape 510"/>
          <p:cNvSpPr/>
          <p:nvPr/>
        </p:nvSpPr>
        <p:spPr>
          <a:xfrm>
            <a:off x="5762736" y="5323652"/>
            <a:ext cx="5588001" cy="7239001"/>
          </a:xfrm>
          <a:prstGeom prst="rect">
            <a:avLst/>
          </a:prstGeom>
          <a:solidFill>
            <a:srgbClr val="F0F2F4"/>
          </a:solidFill>
          <a:ln w="25400">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defRPr>
            </a:pPr>
            <a:endParaRPr/>
          </a:p>
        </p:txBody>
      </p:sp>
      <p:sp>
        <p:nvSpPr>
          <p:cNvPr id="511" name="Shape 511"/>
          <p:cNvSpPr txBox="1"/>
          <p:nvPr/>
        </p:nvSpPr>
        <p:spPr>
          <a:xfrm>
            <a:off x="5908404" y="5564660"/>
            <a:ext cx="5296664" cy="643720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pPr algn="l">
              <a:spcBef>
                <a:spcPts val="1500"/>
              </a:spcBef>
              <a:defRPr sz="5000">
                <a:latin typeface="Monaco"/>
                <a:ea typeface="Monaco"/>
                <a:cs typeface="Monaco"/>
                <a:sym typeface="Monaco"/>
              </a:defRPr>
            </a:pPr>
            <a:r>
              <a:t>According to Einstein, </a:t>
            </a:r>
          </a:p>
          <a:p>
            <a:pPr algn="l">
              <a:spcBef>
                <a:spcPts val="1500"/>
              </a:spcBef>
              <a:defRPr sz="5000">
                <a:latin typeface="Monaco"/>
                <a:ea typeface="Monaco"/>
                <a:cs typeface="Monaco"/>
                <a:sym typeface="Monaco"/>
              </a:defRPr>
            </a:pPr>
            <a:endParaRPr/>
          </a:p>
          <a:p>
            <a:pPr algn="l">
              <a:spcBef>
                <a:spcPts val="1500"/>
              </a:spcBef>
              <a:defRPr sz="5000">
                <a:latin typeface="Monaco"/>
                <a:ea typeface="Monaco"/>
                <a:cs typeface="Monaco"/>
                <a:sym typeface="Monaco"/>
              </a:defRPr>
            </a:pPr>
            <a:r>
              <a:t>$$E=mc^{2}$$</a:t>
            </a:r>
          </a:p>
        </p:txBody>
      </p:sp>
      <p:sp>
        <p:nvSpPr>
          <p:cNvPr id="513" name="Shape 513"/>
          <p:cNvSpPr/>
          <p:nvPr/>
        </p:nvSpPr>
        <p:spPr>
          <a:xfrm>
            <a:off x="13270238" y="5325055"/>
            <a:ext cx="5592502" cy="7236196"/>
          </a:xfrm>
          <a:prstGeom prst="rect">
            <a:avLst/>
          </a:prstGeom>
          <a:solidFill>
            <a:srgbClr val="FFFFFF"/>
          </a:solidFill>
          <a:ln w="12700">
            <a:solidFill>
              <a:srgbClr val="000000"/>
            </a:solidFill>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defRPr>
            </a:pPr>
            <a:endParaRPr/>
          </a:p>
        </p:txBody>
      </p:sp>
      <p:sp>
        <p:nvSpPr>
          <p:cNvPr id="514" name="Shape 514"/>
          <p:cNvSpPr/>
          <p:nvPr/>
        </p:nvSpPr>
        <p:spPr>
          <a:xfrm>
            <a:off x="11587353" y="8003478"/>
            <a:ext cx="1270001" cy="1129255"/>
          </a:xfrm>
          <a:prstGeom prst="rightArrow">
            <a:avLst>
              <a:gd name="adj1" fmla="val 48054"/>
              <a:gd name="adj2" fmla="val 46669"/>
            </a:avLst>
          </a:prstGeom>
          <a:solidFill>
            <a:srgbClr val="78AAD6"/>
          </a:solidFill>
          <a:ln w="25400">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defRPr>
            </a:pPr>
            <a:endParaRPr/>
          </a:p>
        </p:txBody>
      </p:sp>
      <p:sp>
        <p:nvSpPr>
          <p:cNvPr id="515" name="Shape 515"/>
          <p:cNvSpPr txBox="1"/>
          <p:nvPr/>
        </p:nvSpPr>
        <p:spPr>
          <a:xfrm>
            <a:off x="6959284" y="939294"/>
            <a:ext cx="10464801" cy="20696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defTabSz="514095">
              <a:defRPr sz="11440">
                <a:latin typeface="Helvetica"/>
                <a:ea typeface="Helvetica"/>
                <a:cs typeface="Helvetica"/>
                <a:sym typeface="Helvetica"/>
              </a:defRPr>
            </a:lvl1pPr>
          </a:lstStyle>
          <a:p>
            <a:r>
              <a:t>Equation blocks</a:t>
            </a:r>
          </a:p>
        </p:txBody>
      </p:sp>
      <p:sp>
        <p:nvSpPr>
          <p:cNvPr id="516" name="Shape 516"/>
          <p:cNvSpPr txBox="1"/>
          <p:nvPr/>
        </p:nvSpPr>
        <p:spPr>
          <a:xfrm>
            <a:off x="5762736" y="2986044"/>
            <a:ext cx="13100003" cy="195096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lstStyle>
            <a:lvl1pPr algn="l">
              <a:defRPr sz="6000">
                <a:latin typeface="Helvetica"/>
                <a:ea typeface="Helvetica"/>
                <a:cs typeface="Helvetica"/>
                <a:sym typeface="Helvetica"/>
              </a:defRPr>
            </a:lvl1pPr>
          </a:lstStyle>
          <a:p>
            <a:r>
              <a:rPr dirty="0"/>
              <a:t>Use two $’s to make centered equation blocks.</a:t>
            </a:r>
          </a:p>
        </p:txBody>
      </p:sp>
      <p:grpSp>
        <p:nvGrpSpPr>
          <p:cNvPr id="520" name="Group 520"/>
          <p:cNvGrpSpPr/>
          <p:nvPr/>
        </p:nvGrpSpPr>
        <p:grpSpPr>
          <a:xfrm>
            <a:off x="13341798" y="5550721"/>
            <a:ext cx="5499695" cy="4149771"/>
            <a:chOff x="0" y="0"/>
            <a:chExt cx="5499694" cy="4149769"/>
          </a:xfrm>
        </p:grpSpPr>
        <p:pic>
          <p:nvPicPr>
            <p:cNvPr id="517" name="Screen Shot 2014-06-16 at 3.51.21 PM.png"/>
            <p:cNvPicPr>
              <a:picLocks noChangeAspect="1"/>
            </p:cNvPicPr>
            <p:nvPr/>
          </p:nvPicPr>
          <p:blipFill>
            <a:blip r:embed="rId5">
              <a:extLst/>
            </a:blip>
            <a:stretch>
              <a:fillRect/>
            </a:stretch>
          </p:blipFill>
          <p:spPr>
            <a:xfrm>
              <a:off x="0" y="0"/>
              <a:ext cx="5499695" cy="4149770"/>
            </a:xfrm>
            <a:prstGeom prst="rect">
              <a:avLst/>
            </a:prstGeom>
            <a:ln w="12700" cap="flat">
              <a:noFill/>
              <a:miter lim="400000"/>
            </a:ln>
            <a:effectLst/>
          </p:spPr>
        </p:pic>
        <p:sp>
          <p:nvSpPr>
            <p:cNvPr id="518" name="Shape 518"/>
            <p:cNvSpPr/>
            <p:nvPr/>
          </p:nvSpPr>
          <p:spPr>
            <a:xfrm>
              <a:off x="3992804" y="2597542"/>
              <a:ext cx="1270001" cy="1270001"/>
            </a:xfrm>
            <a:prstGeom prst="rect">
              <a:avLst/>
            </a:prstGeom>
            <a:solidFill>
              <a:srgbClr val="FFFFFF"/>
            </a:solidFill>
            <a:ln w="254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a:p>
          </p:txBody>
        </p:sp>
        <p:pic>
          <p:nvPicPr>
            <p:cNvPr id="519" name="Screen Shot 2014-06-16 at 3.51.21 PM.png"/>
            <p:cNvPicPr>
              <a:picLocks noChangeAspect="1"/>
            </p:cNvPicPr>
            <p:nvPr/>
          </p:nvPicPr>
          <p:blipFill>
            <a:blip r:embed="rId5">
              <a:extLst/>
            </a:blip>
            <a:srcRect l="34925" t="62457" b="9723"/>
            <a:stretch>
              <a:fillRect/>
            </a:stretch>
          </p:blipFill>
          <p:spPr>
            <a:xfrm>
              <a:off x="1142503" y="2591788"/>
              <a:ext cx="3578891" cy="1154450"/>
            </a:xfrm>
            <a:prstGeom prst="rect">
              <a:avLst/>
            </a:prstGeom>
            <a:ln w="12700" cap="flat">
              <a:noFill/>
              <a:miter lim="400000"/>
            </a:ln>
            <a:effectLst/>
          </p:spPr>
        </p:pic>
      </p:grpSp>
      <p:sp>
        <p:nvSpPr>
          <p:cNvPr id="521" name="Shape 521"/>
          <p:cNvSpPr txBox="1"/>
          <p:nvPr/>
        </p:nvSpPr>
        <p:spPr>
          <a:xfrm>
            <a:off x="11690424" y="12663871"/>
            <a:ext cx="1003152" cy="10572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spAutoFit/>
          </a:bodyPr>
          <a:lstStyle>
            <a:lvl1pPr>
              <a:defRPr sz="6000">
                <a:solidFill>
                  <a:srgbClr val="A6AAA9"/>
                </a:solidFill>
                <a:latin typeface="Helvetica"/>
                <a:ea typeface="Helvetica"/>
                <a:cs typeface="Helvetica"/>
                <a:sym typeface="Helvetica"/>
              </a:defRPr>
            </a:lvl1pPr>
          </a:lstStyle>
          <a:p>
            <a:fld id="{86CB4B4D-7CA3-9044-876B-883B54F8677D}" type="slidenum">
              <a:t>24</a:t>
            </a:fld>
            <a:endParaRPr/>
          </a:p>
        </p:txBody>
      </p:sp>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5" name="rmarkdown-2.0.png"/>
          <p:cNvPicPr>
            <a:picLocks noChangeAspect="1"/>
          </p:cNvPicPr>
          <p:nvPr/>
        </p:nvPicPr>
        <p:blipFill>
          <a:blip r:embed="rId2">
            <a:extLst/>
          </a:blip>
          <a:srcRect t="6803" r="74191" b="8042"/>
          <a:stretch>
            <a:fillRect/>
          </a:stretch>
        </p:blipFill>
        <p:spPr>
          <a:xfrm>
            <a:off x="1489552" y="2456618"/>
            <a:ext cx="4185580" cy="10671494"/>
          </a:xfrm>
          <a:prstGeom prst="rect">
            <a:avLst/>
          </a:prstGeom>
          <a:ln w="25400">
            <a:solidFill>
              <a:srgbClr val="000000"/>
            </a:solidFill>
            <a:miter lim="400000"/>
          </a:ln>
        </p:spPr>
      </p:pic>
      <p:pic>
        <p:nvPicPr>
          <p:cNvPr id="526" name="rmarkdown-2.0.pdf"/>
          <p:cNvPicPr>
            <a:picLocks noChangeAspect="1"/>
          </p:cNvPicPr>
          <p:nvPr/>
        </p:nvPicPr>
        <p:blipFill>
          <a:blip r:embed="rId2">
            <a:extLst/>
          </a:blip>
          <a:stretch>
            <a:fillRect/>
          </a:stretch>
        </p:blipFill>
        <p:spPr>
          <a:xfrm>
            <a:off x="7213053" y="4892685"/>
            <a:ext cx="9992660" cy="7721601"/>
          </a:xfrm>
          <a:prstGeom prst="rect">
            <a:avLst/>
          </a:prstGeom>
          <a:ln w="25400">
            <a:solidFill>
              <a:srgbClr val="000000"/>
            </a:solidFill>
            <a:miter lim="400000"/>
          </a:ln>
        </p:spPr>
      </p:pic>
      <p:pic>
        <p:nvPicPr>
          <p:cNvPr id="527" name="rmarkdown.png"/>
          <p:cNvPicPr>
            <a:picLocks noChangeAspect="1"/>
          </p:cNvPicPr>
          <p:nvPr/>
        </p:nvPicPr>
        <p:blipFill>
          <a:blip r:embed="rId3">
            <a:extLst/>
          </a:blip>
          <a:stretch>
            <a:fillRect/>
          </a:stretch>
        </p:blipFill>
        <p:spPr>
          <a:xfrm>
            <a:off x="22453674" y="11724042"/>
            <a:ext cx="1533934" cy="1778001"/>
          </a:xfrm>
          <a:prstGeom prst="rect">
            <a:avLst/>
          </a:prstGeom>
          <a:ln w="12700">
            <a:miter lim="400000"/>
          </a:ln>
        </p:spPr>
      </p:pic>
      <p:sp>
        <p:nvSpPr>
          <p:cNvPr id="528" name="Shape 528"/>
          <p:cNvSpPr txBox="1"/>
          <p:nvPr/>
        </p:nvSpPr>
        <p:spPr>
          <a:xfrm>
            <a:off x="4025135" y="274768"/>
            <a:ext cx="16368496" cy="239686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defRPr sz="10000">
                <a:latin typeface="Helvetica"/>
                <a:ea typeface="Helvetica"/>
                <a:cs typeface="Helvetica"/>
                <a:sym typeface="Helvetica"/>
              </a:defRPr>
            </a:lvl1pPr>
          </a:lstStyle>
          <a:p>
            <a:r>
              <a:t>Markdown</a:t>
            </a:r>
          </a:p>
        </p:txBody>
      </p:sp>
      <p:sp>
        <p:nvSpPr>
          <p:cNvPr id="529" name="Shape 529"/>
          <p:cNvSpPr txBox="1"/>
          <p:nvPr/>
        </p:nvSpPr>
        <p:spPr>
          <a:xfrm>
            <a:off x="7209498" y="2538411"/>
            <a:ext cx="9999770" cy="1962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defRPr sz="6000">
                <a:latin typeface="Helvetica"/>
                <a:ea typeface="Helvetica"/>
                <a:cs typeface="Helvetica"/>
                <a:sym typeface="Helvetica"/>
              </a:defRPr>
            </a:lvl1pPr>
          </a:lstStyle>
          <a:p>
            <a:r>
              <a:t>Dictionary of formatting cues.</a:t>
            </a:r>
          </a:p>
        </p:txBody>
      </p:sp>
      <p:sp>
        <p:nvSpPr>
          <p:cNvPr id="530" name="Shape 530"/>
          <p:cNvSpPr/>
          <p:nvPr/>
        </p:nvSpPr>
        <p:spPr>
          <a:xfrm>
            <a:off x="5653437" y="2417906"/>
            <a:ext cx="4096981" cy="1072658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6122"/>
                </a:lnTo>
                <a:lnTo>
                  <a:pt x="21555" y="19380"/>
                </a:lnTo>
                <a:lnTo>
                  <a:pt x="85" y="21600"/>
                </a:lnTo>
                <a:lnTo>
                  <a:pt x="0" y="0"/>
                </a:lnTo>
                <a:close/>
              </a:path>
            </a:pathLst>
          </a:custGeom>
          <a:solidFill>
            <a:srgbClr val="000000">
              <a:alpha val="38947"/>
            </a:srgbClr>
          </a:solidFill>
          <a:ln w="12700">
            <a:miter lim="400000"/>
          </a:ln>
        </p:spPr>
        <p:txBody>
          <a:bodyPr lIns="0" tIns="0" rIns="0" bIns="0"/>
          <a:lstStyle/>
          <a:p>
            <a:pPr>
              <a:defRPr sz="5600">
                <a:solidFill>
                  <a:srgbClr val="FFFFFF"/>
                </a:solidFill>
                <a:effectLst>
                  <a:outerShdw blurRad="38100" dist="12700" dir="5400000" rotWithShape="0">
                    <a:srgbClr val="000000">
                      <a:alpha val="50000"/>
                    </a:srgbClr>
                  </a:outerShdw>
                </a:effectLst>
              </a:defRPr>
            </a:pPr>
            <a:endParaRPr/>
          </a:p>
        </p:txBody>
      </p:sp>
      <p:sp>
        <p:nvSpPr>
          <p:cNvPr id="531" name="Shape 531"/>
          <p:cNvSpPr/>
          <p:nvPr/>
        </p:nvSpPr>
        <p:spPr>
          <a:xfrm>
            <a:off x="7351034" y="5429752"/>
            <a:ext cx="2383445" cy="6608235"/>
          </a:xfrm>
          <a:prstGeom prst="rect">
            <a:avLst/>
          </a:prstGeom>
          <a:solidFill>
            <a:srgbClr val="53585F">
              <a:alpha val="60770"/>
            </a:srgbClr>
          </a:solidFill>
          <a:ln w="25400">
            <a:miter lim="400000"/>
          </a:ln>
        </p:spPr>
        <p:txBody>
          <a:bodyPr lIns="71437" tIns="71437" rIns="71437" bIns="71437" anchor="ctr"/>
          <a:lstStyle/>
          <a:p>
            <a:pPr>
              <a:defRPr sz="5600">
                <a:solidFill>
                  <a:srgbClr val="FFFFFF"/>
                </a:solidFill>
                <a:effectLst>
                  <a:outerShdw blurRad="38100" dist="12700" dir="5400000" rotWithShape="0">
                    <a:srgbClr val="000000">
                      <a:alpha val="50000"/>
                    </a:srgbClr>
                  </a:outerShdw>
                </a:effectLst>
              </a:defRPr>
            </a:pPr>
            <a:endParaRPr/>
          </a:p>
        </p:txBody>
      </p:sp>
      <p:pic>
        <p:nvPicPr>
          <p:cNvPr id="532" name="Shape" descr="Shape"/>
          <p:cNvPicPr>
            <a:picLocks/>
          </p:cNvPicPr>
          <p:nvPr/>
        </p:nvPicPr>
        <p:blipFill>
          <a:blip r:embed="rId4">
            <a:extLst/>
          </a:blip>
          <a:stretch>
            <a:fillRect/>
          </a:stretch>
        </p:blipFill>
        <p:spPr>
          <a:xfrm>
            <a:off x="16888654" y="6996201"/>
            <a:ext cx="1563045" cy="1999961"/>
          </a:xfrm>
          <a:prstGeom prst="rect">
            <a:avLst/>
          </a:prstGeom>
        </p:spPr>
      </p:pic>
      <p:sp>
        <p:nvSpPr>
          <p:cNvPr id="534" name="Shape 534"/>
          <p:cNvSpPr txBox="1"/>
          <p:nvPr/>
        </p:nvSpPr>
        <p:spPr>
          <a:xfrm rot="20517336">
            <a:off x="18065398" y="6847069"/>
            <a:ext cx="3980197" cy="12401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spAutoFit/>
          </a:bodyPr>
          <a:lstStyle>
            <a:lvl1pPr>
              <a:lnSpc>
                <a:spcPct val="70000"/>
              </a:lnSpc>
              <a:defRPr sz="3000">
                <a:solidFill>
                  <a:srgbClr val="FF2600"/>
                </a:solidFill>
                <a:latin typeface="Helvetica"/>
                <a:ea typeface="Helvetica"/>
                <a:cs typeface="Helvetica"/>
                <a:sym typeface="Helvetica"/>
              </a:defRPr>
            </a:lvl1pPr>
          </a:lstStyle>
          <a:p>
            <a:r>
              <a:t>on back of RMarkdown cheat sheet</a:t>
            </a:r>
          </a:p>
        </p:txBody>
      </p:sp>
      <p:sp>
        <p:nvSpPr>
          <p:cNvPr id="535" name="Shape 535"/>
          <p:cNvSpPr txBox="1"/>
          <p:nvPr/>
        </p:nvSpPr>
        <p:spPr>
          <a:xfrm>
            <a:off x="11690424" y="12663871"/>
            <a:ext cx="1003152" cy="10572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spAutoFit/>
          </a:bodyPr>
          <a:lstStyle>
            <a:lvl1pPr>
              <a:defRPr sz="6000">
                <a:solidFill>
                  <a:srgbClr val="A6AAA9"/>
                </a:solidFill>
                <a:latin typeface="Helvetica"/>
                <a:ea typeface="Helvetica"/>
                <a:cs typeface="Helvetica"/>
                <a:sym typeface="Helvetica"/>
              </a:defRPr>
            </a:lvl1pPr>
          </a:lstStyle>
          <a:p>
            <a:fld id="{86CB4B4D-7CA3-9044-876B-883B54F8677D}" type="slidenum">
              <a:t>25</a:t>
            </a:fld>
            <a:endParaRPr/>
          </a:p>
        </p:txBody>
      </p:sp>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7" name="Screen Shot 2019-05-06 at 10.03.58 AM.png"/>
          <p:cNvPicPr>
            <a:picLocks noChangeAspect="1"/>
          </p:cNvPicPr>
          <p:nvPr/>
        </p:nvPicPr>
        <p:blipFill>
          <a:blip r:embed="rId2">
            <a:extLst/>
          </a:blip>
          <a:stretch>
            <a:fillRect/>
          </a:stretch>
        </p:blipFill>
        <p:spPr>
          <a:xfrm>
            <a:off x="5128578" y="3398471"/>
            <a:ext cx="14161610" cy="10387829"/>
          </a:xfrm>
          <a:prstGeom prst="rect">
            <a:avLst/>
          </a:prstGeom>
          <a:ln w="12700">
            <a:miter lim="400000"/>
          </a:ln>
        </p:spPr>
      </p:pic>
      <p:pic>
        <p:nvPicPr>
          <p:cNvPr id="538" name="rmarkdown.png"/>
          <p:cNvPicPr>
            <a:picLocks noChangeAspect="1"/>
          </p:cNvPicPr>
          <p:nvPr/>
        </p:nvPicPr>
        <p:blipFill>
          <a:blip r:embed="rId3">
            <a:extLst/>
          </a:blip>
          <a:stretch>
            <a:fillRect/>
          </a:stretch>
        </p:blipFill>
        <p:spPr>
          <a:xfrm>
            <a:off x="22453674" y="11724042"/>
            <a:ext cx="1533934" cy="1778001"/>
          </a:xfrm>
          <a:prstGeom prst="rect">
            <a:avLst/>
          </a:prstGeom>
          <a:ln w="12700">
            <a:miter lim="400000"/>
          </a:ln>
        </p:spPr>
      </p:pic>
      <p:sp>
        <p:nvSpPr>
          <p:cNvPr id="539" name="Shape 539"/>
          <p:cNvSpPr txBox="1"/>
          <p:nvPr/>
        </p:nvSpPr>
        <p:spPr>
          <a:xfrm>
            <a:off x="4025135" y="274768"/>
            <a:ext cx="16368496" cy="239686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defRPr sz="10000">
                <a:latin typeface="Helvetica"/>
                <a:ea typeface="Helvetica"/>
                <a:cs typeface="Helvetica"/>
                <a:sym typeface="Helvetica"/>
              </a:defRPr>
            </a:lvl1pPr>
          </a:lstStyle>
          <a:p>
            <a:r>
              <a:t>IDE Reference</a:t>
            </a:r>
          </a:p>
        </p:txBody>
      </p:sp>
      <p:sp>
        <p:nvSpPr>
          <p:cNvPr id="540" name="Shape 540"/>
          <p:cNvSpPr txBox="1"/>
          <p:nvPr/>
        </p:nvSpPr>
        <p:spPr>
          <a:xfrm>
            <a:off x="5606183" y="2009823"/>
            <a:ext cx="13320446" cy="1962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pPr algn="l">
              <a:defRPr sz="6000">
                <a:latin typeface="Helvetica"/>
                <a:ea typeface="Helvetica"/>
                <a:cs typeface="Helvetica"/>
                <a:sym typeface="Helvetica"/>
              </a:defRPr>
            </a:pPr>
            <a:r>
              <a:rPr sz="5400" dirty="0"/>
              <a:t>Go to </a:t>
            </a:r>
            <a:r>
              <a:rPr sz="5400" b="1" dirty="0"/>
              <a:t>Help &gt; Markdown Quick Reference</a:t>
            </a:r>
          </a:p>
        </p:txBody>
      </p:sp>
      <p:pic>
        <p:nvPicPr>
          <p:cNvPr id="541" name="Shape" descr="Shape"/>
          <p:cNvPicPr>
            <a:picLocks/>
          </p:cNvPicPr>
          <p:nvPr/>
        </p:nvPicPr>
        <p:blipFill>
          <a:blip r:embed="rId4">
            <a:extLst/>
          </a:blip>
          <a:stretch>
            <a:fillRect/>
          </a:stretch>
        </p:blipFill>
        <p:spPr>
          <a:xfrm>
            <a:off x="9607032" y="8275335"/>
            <a:ext cx="2273440" cy="2762624"/>
          </a:xfrm>
          <a:prstGeom prst="rect">
            <a:avLst/>
          </a:prstGeom>
        </p:spPr>
      </p:pic>
      <p:sp>
        <p:nvSpPr>
          <p:cNvPr id="543" name="Shape 543"/>
          <p:cNvSpPr txBox="1"/>
          <p:nvPr/>
        </p:nvSpPr>
        <p:spPr>
          <a:xfrm rot="20517336">
            <a:off x="7583975" y="7708601"/>
            <a:ext cx="2175657" cy="11791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spAutoFit/>
          </a:bodyPr>
          <a:lstStyle>
            <a:lvl1pPr>
              <a:lnSpc>
                <a:spcPct val="70000"/>
              </a:lnSpc>
              <a:defRPr sz="4000">
                <a:solidFill>
                  <a:srgbClr val="FF2600"/>
                </a:solidFill>
                <a:latin typeface="Helvetica"/>
                <a:ea typeface="Helvetica"/>
                <a:cs typeface="Helvetica"/>
                <a:sym typeface="Helvetica"/>
              </a:defRPr>
            </a:lvl1pPr>
          </a:lstStyle>
          <a:p>
            <a:r>
              <a:t>opens here</a:t>
            </a:r>
          </a:p>
        </p:txBody>
      </p:sp>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A3C586"/>
            </a:gs>
            <a:gs pos="74003">
              <a:srgbClr val="8EB16F"/>
            </a:gs>
            <a:gs pos="100000">
              <a:srgbClr val="789D57"/>
            </a:gs>
          </a:gsLst>
          <a:path path="circle">
            <a:fillToRect l="50000" t="50000" r="50000" b="50000"/>
          </a:path>
        </a:gradFill>
        <a:effectLst/>
      </p:bgPr>
    </p:bg>
    <p:spTree>
      <p:nvGrpSpPr>
        <p:cNvPr id="1" name=""/>
        <p:cNvGrpSpPr/>
        <p:nvPr/>
      </p:nvGrpSpPr>
      <p:grpSpPr>
        <a:xfrm>
          <a:off x="0" y="0"/>
          <a:ext cx="0" cy="0"/>
          <a:chOff x="0" y="0"/>
          <a:chExt cx="0" cy="0"/>
        </a:xfrm>
      </p:grpSpPr>
      <p:sp>
        <p:nvSpPr>
          <p:cNvPr id="545" name="Shape 545"/>
          <p:cNvSpPr txBox="1"/>
          <p:nvPr/>
        </p:nvSpPr>
        <p:spPr>
          <a:xfrm>
            <a:off x="2833687" y="789068"/>
            <a:ext cx="18716626" cy="3149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defTabSz="825500">
              <a:defRPr sz="20000">
                <a:solidFill>
                  <a:srgbClr val="F0F0F0"/>
                </a:solidFill>
                <a:latin typeface="Helvetica"/>
                <a:ea typeface="Helvetica"/>
                <a:cs typeface="Helvetica"/>
                <a:sym typeface="Helvetica"/>
              </a:defRPr>
            </a:lvl1pPr>
          </a:lstStyle>
          <a:p>
            <a:r>
              <a:t>Code </a:t>
            </a:r>
          </a:p>
        </p:txBody>
      </p:sp>
      <p:grpSp>
        <p:nvGrpSpPr>
          <p:cNvPr id="551" name="Group 551"/>
          <p:cNvGrpSpPr/>
          <p:nvPr/>
        </p:nvGrpSpPr>
        <p:grpSpPr>
          <a:xfrm>
            <a:off x="6334738" y="4190108"/>
            <a:ext cx="8738191" cy="8804740"/>
            <a:chOff x="0" y="0"/>
            <a:chExt cx="8738189" cy="8804739"/>
          </a:xfrm>
        </p:grpSpPr>
        <p:pic>
          <p:nvPicPr>
            <p:cNvPr id="546" name="Screen Shot 2017-07-05 at 3.09.22 PM.png"/>
            <p:cNvPicPr>
              <a:picLocks noChangeAspect="1"/>
            </p:cNvPicPr>
            <p:nvPr/>
          </p:nvPicPr>
          <p:blipFill>
            <a:blip r:embed="rId3">
              <a:extLst/>
            </a:blip>
            <a:srcRect l="6416" t="29335" r="47324" b="15077"/>
            <a:stretch>
              <a:fillRect/>
            </a:stretch>
          </p:blipFill>
          <p:spPr>
            <a:xfrm>
              <a:off x="0" y="0"/>
              <a:ext cx="8738190" cy="8804740"/>
            </a:xfrm>
            <a:prstGeom prst="rect">
              <a:avLst/>
            </a:prstGeom>
            <a:ln w="25400" cap="flat">
              <a:solidFill>
                <a:srgbClr val="000000"/>
              </a:solidFill>
              <a:prstDash val="solid"/>
              <a:miter lim="400000"/>
            </a:ln>
            <a:effectLst/>
          </p:spPr>
        </p:pic>
        <p:grpSp>
          <p:nvGrpSpPr>
            <p:cNvPr id="549" name="Group 549"/>
            <p:cNvGrpSpPr/>
            <p:nvPr/>
          </p:nvGrpSpPr>
          <p:grpSpPr>
            <a:xfrm>
              <a:off x="7908500" y="3852197"/>
              <a:ext cx="482833" cy="274834"/>
              <a:chOff x="0" y="0"/>
              <a:chExt cx="482831" cy="274833"/>
            </a:xfrm>
          </p:grpSpPr>
          <p:sp>
            <p:nvSpPr>
              <p:cNvPr id="547" name="Shape 547"/>
              <p:cNvSpPr/>
              <p:nvPr/>
            </p:nvSpPr>
            <p:spPr>
              <a:xfrm>
                <a:off x="0" y="0"/>
                <a:ext cx="482832" cy="274834"/>
              </a:xfrm>
              <a:prstGeom prst="roundRect">
                <a:avLst>
                  <a:gd name="adj" fmla="val 33957"/>
                </a:avLst>
              </a:prstGeom>
              <a:solidFill>
                <a:srgbClr val="A6AAA9"/>
              </a:solidFill>
              <a:ln w="9525" cap="flat">
                <a:solidFill>
                  <a:srgbClr val="919191"/>
                </a:solidFill>
                <a:prstDash val="solid"/>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a:p>
            </p:txBody>
          </p:sp>
          <p:sp>
            <p:nvSpPr>
              <p:cNvPr id="548" name="Shape 548"/>
              <p:cNvSpPr/>
              <p:nvPr/>
            </p:nvSpPr>
            <p:spPr>
              <a:xfrm rot="5427224">
                <a:off x="164522" y="84764"/>
                <a:ext cx="210145" cy="106146"/>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007600"/>
              </a:solidFill>
              <a:ln w="254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a:p>
            </p:txBody>
          </p:sp>
        </p:grpSp>
        <p:sp>
          <p:nvSpPr>
            <p:cNvPr id="550" name="Shape 550"/>
            <p:cNvSpPr/>
            <p:nvPr/>
          </p:nvSpPr>
          <p:spPr>
            <a:xfrm>
              <a:off x="874572" y="4214183"/>
              <a:ext cx="179211" cy="739488"/>
            </a:xfrm>
            <a:prstGeom prst="rect">
              <a:avLst/>
            </a:prstGeom>
            <a:solidFill>
              <a:srgbClr val="008F00"/>
            </a:solidFill>
            <a:ln w="254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a:p>
          </p:txBody>
        </p:sp>
      </p:grpSp>
      <p:sp>
        <p:nvSpPr>
          <p:cNvPr id="552" name="Shape 552"/>
          <p:cNvSpPr/>
          <p:nvPr/>
        </p:nvSpPr>
        <p:spPr>
          <a:xfrm>
            <a:off x="15638846" y="8155534"/>
            <a:ext cx="7342586" cy="3946129"/>
          </a:xfrm>
          <a:prstGeom prst="wedgeRoundRectCallout">
            <a:avLst>
              <a:gd name="adj1" fmla="val -71943"/>
              <a:gd name="adj2" fmla="val -31636"/>
              <a:gd name="adj3" fmla="val 16667"/>
            </a:avLst>
          </a:prstGeom>
          <a:solidFill>
            <a:srgbClr val="407AAA"/>
          </a:solidFill>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lstStyle>
            <a:lvl1pPr>
              <a:lnSpc>
                <a:spcPct val="80000"/>
              </a:lnSpc>
              <a:defRPr sz="6000" b="1">
                <a:solidFill>
                  <a:srgbClr val="FFFFFF"/>
                </a:solidFill>
                <a:latin typeface="Helvetica"/>
                <a:ea typeface="Helvetica"/>
                <a:cs typeface="Helvetica"/>
                <a:sym typeface="Helvetica"/>
              </a:defRPr>
            </a:lvl1pPr>
          </a:lstStyle>
          <a:p>
            <a:r>
              <a:t>Code chunks surrounded by ```</a:t>
            </a:r>
          </a:p>
        </p:txBody>
      </p:sp>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6" name="Shape 556"/>
          <p:cNvSpPr txBox="1"/>
          <p:nvPr/>
        </p:nvSpPr>
        <p:spPr>
          <a:xfrm>
            <a:off x="-91160" y="13054142"/>
            <a:ext cx="2826421" cy="5238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a:defRPr sz="2500" u="sng">
                <a:solidFill>
                  <a:srgbClr val="78AAD6"/>
                </a:solidFill>
                <a:latin typeface="Helvetica"/>
                <a:ea typeface="Helvetica"/>
                <a:cs typeface="Helvetica"/>
                <a:sym typeface="Helvetica"/>
                <a:hlinkClick r:id="rId3"/>
              </a:defRPr>
            </a:lvl1pPr>
          </a:lstStyle>
          <a:p>
            <a:pPr>
              <a:defRPr u="none"/>
            </a:pPr>
            <a:r>
              <a:rPr u="sng">
                <a:hlinkClick r:id="rId3"/>
              </a:rPr>
              <a:t>CC BY-SA RStudio</a:t>
            </a:r>
          </a:p>
        </p:txBody>
      </p:sp>
      <p:sp>
        <p:nvSpPr>
          <p:cNvPr id="557" name="Shape 557"/>
          <p:cNvSpPr txBox="1">
            <a:spLocks noGrp="1"/>
          </p:cNvSpPr>
          <p:nvPr>
            <p:ph type="title"/>
          </p:nvPr>
        </p:nvSpPr>
        <p:spPr>
          <a:xfrm>
            <a:off x="6972727" y="934291"/>
            <a:ext cx="10464801" cy="2486108"/>
          </a:xfrm>
          <a:prstGeom prst="rect">
            <a:avLst/>
          </a:prstGeom>
        </p:spPr>
        <p:txBody>
          <a:bodyPr lIns="50800" tIns="50800" rIns="50800" bIns="50800"/>
          <a:lstStyle>
            <a:lvl1pPr>
              <a:defRPr sz="13000">
                <a:latin typeface="Helvetica"/>
                <a:ea typeface="Helvetica"/>
                <a:cs typeface="Helvetica"/>
                <a:sym typeface="Helvetica"/>
              </a:defRPr>
            </a:lvl1pPr>
          </a:lstStyle>
          <a:p>
            <a:r>
              <a:t>Code chunks</a:t>
            </a:r>
          </a:p>
        </p:txBody>
      </p:sp>
      <p:sp>
        <p:nvSpPr>
          <p:cNvPr id="558" name="Shape 558"/>
          <p:cNvSpPr txBox="1"/>
          <p:nvPr/>
        </p:nvSpPr>
        <p:spPr>
          <a:xfrm>
            <a:off x="5451509" y="3868860"/>
            <a:ext cx="13053185" cy="1181506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ormAutofit/>
          </a:bodyPr>
          <a:lstStyle/>
          <a:p>
            <a:pPr algn="l">
              <a:spcBef>
                <a:spcPts val="2000"/>
              </a:spcBef>
              <a:defRPr sz="7000">
                <a:latin typeface="Helvetica"/>
                <a:ea typeface="Helvetica"/>
                <a:cs typeface="Helvetica"/>
                <a:sym typeface="Helvetica"/>
              </a:defRPr>
            </a:pPr>
            <a:r>
              <a:rPr dirty="0"/>
              <a:t>Insert a chunk of R code with </a:t>
            </a:r>
          </a:p>
          <a:p>
            <a:pPr algn="l">
              <a:defRPr sz="5000">
                <a:latin typeface="Monaco"/>
                <a:ea typeface="Monaco"/>
                <a:cs typeface="Monaco"/>
                <a:sym typeface="Monaco"/>
              </a:defRPr>
            </a:pPr>
            <a:endParaRPr dirty="0"/>
          </a:p>
          <a:p>
            <a:pPr algn="l">
              <a:defRPr sz="5000">
                <a:latin typeface="Monaco"/>
                <a:ea typeface="Monaco"/>
                <a:cs typeface="Monaco"/>
                <a:sym typeface="Monaco"/>
              </a:defRPr>
            </a:pPr>
            <a:endParaRPr dirty="0"/>
          </a:p>
          <a:p>
            <a:pPr algn="l">
              <a:defRPr sz="5000">
                <a:latin typeface="Monaco"/>
                <a:ea typeface="Monaco"/>
                <a:cs typeface="Monaco"/>
                <a:sym typeface="Monaco"/>
              </a:defRPr>
            </a:pPr>
            <a:endParaRPr dirty="0"/>
          </a:p>
          <a:p>
            <a:pPr algn="l">
              <a:defRPr sz="5000">
                <a:latin typeface="Monaco"/>
                <a:ea typeface="Monaco"/>
                <a:cs typeface="Monaco"/>
                <a:sym typeface="Monaco"/>
              </a:defRPr>
            </a:pPr>
            <a:endParaRPr dirty="0"/>
          </a:p>
          <a:p>
            <a:pPr algn="l">
              <a:defRPr>
                <a:latin typeface="+mn-lt"/>
                <a:ea typeface="+mn-ea"/>
                <a:cs typeface="+mn-cs"/>
                <a:sym typeface="Helvetica Neue"/>
              </a:defRPr>
            </a:pPr>
            <a:r>
              <a:rPr sz="6000" dirty="0">
                <a:latin typeface="Helvetica"/>
                <a:ea typeface="Helvetica"/>
                <a:cs typeface="Helvetica"/>
                <a:sym typeface="Helvetica"/>
              </a:rPr>
              <a:t>When you render the report, R Markdown will run the code and include its results. R Markdown will also remove the</a:t>
            </a:r>
            <a:r>
              <a:rPr dirty="0"/>
              <a:t> </a:t>
            </a:r>
            <a:r>
              <a:rPr sz="5000" dirty="0">
                <a:latin typeface="Monaco"/>
                <a:ea typeface="Monaco"/>
                <a:cs typeface="Monaco"/>
                <a:sym typeface="Monaco"/>
              </a:rPr>
              <a:t>```{r}</a:t>
            </a:r>
            <a:r>
              <a:rPr dirty="0">
                <a:latin typeface="Monaco"/>
                <a:ea typeface="Monaco"/>
                <a:cs typeface="Monaco"/>
                <a:sym typeface="Monaco"/>
              </a:rPr>
              <a:t> </a:t>
            </a:r>
            <a:r>
              <a:rPr sz="6000" dirty="0">
                <a:latin typeface="Helvetica"/>
                <a:ea typeface="Helvetica"/>
                <a:cs typeface="Helvetica"/>
                <a:sym typeface="Helvetica"/>
              </a:rPr>
              <a:t>and</a:t>
            </a:r>
            <a:r>
              <a:rPr dirty="0"/>
              <a:t> </a:t>
            </a:r>
            <a:r>
              <a:rPr sz="5000" dirty="0">
                <a:latin typeface="Monaco"/>
                <a:ea typeface="Monaco"/>
                <a:cs typeface="Monaco"/>
                <a:sym typeface="Monaco"/>
              </a:rPr>
              <a:t>```</a:t>
            </a:r>
            <a:r>
              <a:rPr sz="6000" dirty="0">
                <a:latin typeface="Helvetica"/>
                <a:ea typeface="Helvetica"/>
                <a:cs typeface="Helvetica"/>
                <a:sym typeface="Helvetica"/>
              </a:rPr>
              <a:t>.</a:t>
            </a:r>
          </a:p>
        </p:txBody>
      </p:sp>
      <p:sp>
        <p:nvSpPr>
          <p:cNvPr id="560" name="Shape 560"/>
          <p:cNvSpPr/>
          <p:nvPr/>
        </p:nvSpPr>
        <p:spPr>
          <a:xfrm>
            <a:off x="5451509" y="5227541"/>
            <a:ext cx="12770535" cy="2652174"/>
          </a:xfrm>
          <a:prstGeom prst="rect">
            <a:avLst/>
          </a:prstGeom>
          <a:solidFill>
            <a:srgbClr val="F0F2F4"/>
          </a:solidFill>
          <a:ln w="25400">
            <a:miter lim="400000"/>
          </a:ln>
        </p:spPr>
        <p:txBody>
          <a:bodyPr lIns="71437" tIns="71437" rIns="71437" bIns="71437" anchor="ctr"/>
          <a:lstStyle/>
          <a:p>
            <a:pPr>
              <a:defRPr sz="5600">
                <a:solidFill>
                  <a:srgbClr val="FFFFFF"/>
                </a:solidFill>
                <a:effectLst>
                  <a:outerShdw blurRad="38100" dist="12700" dir="5400000" rotWithShape="0">
                    <a:srgbClr val="000000">
                      <a:alpha val="50000"/>
                    </a:srgbClr>
                  </a:outerShdw>
                </a:effectLst>
              </a:defRPr>
            </a:pPr>
            <a:endParaRPr/>
          </a:p>
        </p:txBody>
      </p:sp>
      <p:sp>
        <p:nvSpPr>
          <p:cNvPr id="561" name="Shape 561"/>
          <p:cNvSpPr txBox="1"/>
          <p:nvPr/>
        </p:nvSpPr>
        <p:spPr>
          <a:xfrm>
            <a:off x="5972128" y="5487316"/>
            <a:ext cx="10114020" cy="290592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ormAutofit/>
          </a:bodyPr>
          <a:lstStyle/>
          <a:p>
            <a:pPr algn="l">
              <a:defRPr sz="5000">
                <a:latin typeface="Monaco"/>
                <a:ea typeface="Monaco"/>
                <a:cs typeface="Monaco"/>
                <a:sym typeface="Monaco"/>
              </a:defRPr>
            </a:pPr>
            <a:r>
              <a:rPr dirty="0"/>
              <a:t>```{r}</a:t>
            </a:r>
          </a:p>
          <a:p>
            <a:pPr algn="l">
              <a:defRPr sz="5000">
                <a:latin typeface="Monaco"/>
                <a:ea typeface="Monaco"/>
                <a:cs typeface="Monaco"/>
                <a:sym typeface="Monaco"/>
              </a:defRPr>
            </a:pPr>
            <a:r>
              <a:rPr dirty="0"/>
              <a:t># some code</a:t>
            </a:r>
          </a:p>
          <a:p>
            <a:pPr algn="l">
              <a:defRPr sz="5000">
                <a:latin typeface="Monaco"/>
                <a:ea typeface="Monaco"/>
                <a:cs typeface="Monaco"/>
                <a:sym typeface="Monaco"/>
              </a:defRPr>
            </a:pPr>
            <a:r>
              <a:rPr dirty="0"/>
              <a:t>```</a:t>
            </a:r>
          </a:p>
        </p:txBody>
      </p:sp>
      <p:pic>
        <p:nvPicPr>
          <p:cNvPr id="562" name="rmarkdown.png"/>
          <p:cNvPicPr>
            <a:picLocks noChangeAspect="1"/>
          </p:cNvPicPr>
          <p:nvPr/>
        </p:nvPicPr>
        <p:blipFill>
          <a:blip r:embed="rId4">
            <a:extLst/>
          </a:blip>
          <a:stretch>
            <a:fillRect/>
          </a:stretch>
        </p:blipFill>
        <p:spPr>
          <a:xfrm>
            <a:off x="22453674" y="11724042"/>
            <a:ext cx="1533934" cy="1778001"/>
          </a:xfrm>
          <a:prstGeom prst="rect">
            <a:avLst/>
          </a:prstGeom>
          <a:ln w="12700">
            <a:miter lim="400000"/>
          </a:ln>
        </p:spPr>
      </p:pic>
      <p:sp>
        <p:nvSpPr>
          <p:cNvPr id="563" name="Shape 563"/>
          <p:cNvSpPr txBox="1"/>
          <p:nvPr/>
        </p:nvSpPr>
        <p:spPr>
          <a:xfrm>
            <a:off x="11690424" y="12663871"/>
            <a:ext cx="1003152" cy="10572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spAutoFit/>
          </a:bodyPr>
          <a:lstStyle>
            <a:lvl1pPr>
              <a:defRPr sz="6000">
                <a:solidFill>
                  <a:srgbClr val="A6AAA9"/>
                </a:solidFill>
                <a:latin typeface="Helvetica"/>
                <a:ea typeface="Helvetica"/>
                <a:cs typeface="Helvetica"/>
                <a:sym typeface="Helvetica"/>
              </a:defRPr>
            </a:lvl1pPr>
          </a:lstStyle>
          <a:p>
            <a:fld id="{86CB4B4D-7CA3-9044-876B-883B54F8677D}" type="slidenum">
              <a:t>28</a:t>
            </a:fld>
            <a:endParaRPr/>
          </a:p>
        </p:txBody>
      </p:sp>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9" name="Shape 569"/>
          <p:cNvSpPr txBox="1"/>
          <p:nvPr/>
        </p:nvSpPr>
        <p:spPr>
          <a:xfrm>
            <a:off x="-91160" y="13054142"/>
            <a:ext cx="2826421" cy="5238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a:defRPr sz="2500" u="sng">
                <a:solidFill>
                  <a:srgbClr val="78AAD6"/>
                </a:solidFill>
                <a:latin typeface="Helvetica"/>
                <a:ea typeface="Helvetica"/>
                <a:cs typeface="Helvetica"/>
                <a:sym typeface="Helvetica"/>
                <a:hlinkClick r:id="rId3"/>
              </a:defRPr>
            </a:lvl1pPr>
          </a:lstStyle>
          <a:p>
            <a:pPr>
              <a:defRPr u="none"/>
            </a:pPr>
            <a:r>
              <a:rPr u="sng">
                <a:hlinkClick r:id="rId3"/>
              </a:rPr>
              <a:t>CC BY-SA RStudio</a:t>
            </a:r>
          </a:p>
        </p:txBody>
      </p:sp>
      <p:sp>
        <p:nvSpPr>
          <p:cNvPr id="570" name="Shape 570"/>
          <p:cNvSpPr txBox="1">
            <a:spLocks noGrp="1"/>
          </p:cNvSpPr>
          <p:nvPr>
            <p:ph type="title"/>
          </p:nvPr>
        </p:nvSpPr>
        <p:spPr>
          <a:xfrm>
            <a:off x="6972727" y="934291"/>
            <a:ext cx="10464801" cy="2486108"/>
          </a:xfrm>
          <a:prstGeom prst="rect">
            <a:avLst/>
          </a:prstGeom>
        </p:spPr>
        <p:txBody>
          <a:bodyPr lIns="50800" tIns="50800" rIns="50800" bIns="50800"/>
          <a:lstStyle>
            <a:lvl1pPr>
              <a:defRPr sz="13000">
                <a:latin typeface="Helvetica"/>
                <a:ea typeface="Helvetica"/>
                <a:cs typeface="Helvetica"/>
                <a:sym typeface="Helvetica"/>
              </a:defRPr>
            </a:lvl1pPr>
          </a:lstStyle>
          <a:p>
            <a:r>
              <a:t>Code chunks</a:t>
            </a:r>
          </a:p>
        </p:txBody>
      </p:sp>
      <p:sp>
        <p:nvSpPr>
          <p:cNvPr id="595" name="Shape 595"/>
          <p:cNvSpPr txBox="1"/>
          <p:nvPr/>
        </p:nvSpPr>
        <p:spPr>
          <a:xfrm>
            <a:off x="5451509" y="3868860"/>
            <a:ext cx="13053185" cy="15934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ormAutofit/>
          </a:bodyPr>
          <a:lstStyle>
            <a:lvl1pPr algn="l">
              <a:defRPr sz="7000">
                <a:latin typeface="Helvetica"/>
                <a:ea typeface="Helvetica"/>
                <a:cs typeface="Helvetica"/>
                <a:sym typeface="Helvetica"/>
              </a:defRPr>
            </a:lvl1pPr>
          </a:lstStyle>
          <a:p>
            <a:r>
              <a:t>Insert a chunk of R code with</a:t>
            </a:r>
          </a:p>
        </p:txBody>
      </p:sp>
      <p:sp>
        <p:nvSpPr>
          <p:cNvPr id="597" name="Shape 597"/>
          <p:cNvSpPr/>
          <p:nvPr/>
        </p:nvSpPr>
        <p:spPr>
          <a:xfrm>
            <a:off x="5729504" y="5186304"/>
            <a:ext cx="12770535" cy="3094440"/>
          </a:xfrm>
          <a:prstGeom prst="rect">
            <a:avLst/>
          </a:prstGeom>
          <a:solidFill>
            <a:srgbClr val="F0F2F4"/>
          </a:solidFill>
          <a:ln w="25400">
            <a:miter lim="400000"/>
          </a:ln>
        </p:spPr>
        <p:txBody>
          <a:bodyPr lIns="71437" tIns="71437" rIns="71437" bIns="71437" anchor="ctr"/>
          <a:lstStyle/>
          <a:p>
            <a:pPr>
              <a:defRPr sz="5600">
                <a:solidFill>
                  <a:srgbClr val="FFFFFF"/>
                </a:solidFill>
                <a:effectLst>
                  <a:outerShdw blurRad="38100" dist="12700" dir="5400000" rotWithShape="0">
                    <a:srgbClr val="000000">
                      <a:alpha val="50000"/>
                    </a:srgbClr>
                  </a:outerShdw>
                </a:effectLst>
              </a:defRPr>
            </a:pPr>
            <a:endParaRPr/>
          </a:p>
        </p:txBody>
      </p:sp>
      <p:sp>
        <p:nvSpPr>
          <p:cNvPr id="598" name="Shape 598"/>
          <p:cNvSpPr txBox="1"/>
          <p:nvPr/>
        </p:nvSpPr>
        <p:spPr>
          <a:xfrm>
            <a:off x="5972128" y="5487316"/>
            <a:ext cx="10114020" cy="290592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ormAutofit/>
          </a:bodyPr>
          <a:lstStyle/>
          <a:p>
            <a:pPr algn="l">
              <a:defRPr sz="5000">
                <a:latin typeface="Monaco"/>
                <a:ea typeface="Monaco"/>
                <a:cs typeface="Monaco"/>
                <a:sym typeface="Monaco"/>
              </a:defRPr>
            </a:pPr>
            <a:r>
              <a:rPr dirty="0">
                <a:latin typeface="Courier New" panose="02070309020205020404" pitchFamily="49" charset="0"/>
                <a:cs typeface="Courier New" panose="02070309020205020404" pitchFamily="49" charset="0"/>
              </a:rPr>
              <a:t>```{r}</a:t>
            </a:r>
          </a:p>
          <a:p>
            <a:pPr algn="l">
              <a:defRPr sz="5000">
                <a:latin typeface="Monaco"/>
                <a:ea typeface="Monaco"/>
                <a:cs typeface="Monaco"/>
                <a:sym typeface="Monaco"/>
              </a:defRPr>
            </a:pPr>
            <a:r>
              <a:rPr dirty="0">
                <a:latin typeface="Courier New" panose="02070309020205020404" pitchFamily="49" charset="0"/>
                <a:cs typeface="Courier New" panose="02070309020205020404" pitchFamily="49" charset="0"/>
              </a:rPr>
              <a:t># some code</a:t>
            </a:r>
          </a:p>
          <a:p>
            <a:pPr algn="l">
              <a:defRPr sz="5000">
                <a:latin typeface="Monaco"/>
                <a:ea typeface="Monaco"/>
                <a:cs typeface="Monaco"/>
                <a:sym typeface="Monaco"/>
              </a:defRPr>
            </a:pPr>
            <a:r>
              <a:rPr dirty="0">
                <a:latin typeface="Courier New" panose="02070309020205020404" pitchFamily="49" charset="0"/>
                <a:cs typeface="Courier New" panose="02070309020205020404" pitchFamily="49" charset="0"/>
              </a:rPr>
              <a:t>```</a:t>
            </a:r>
          </a:p>
        </p:txBody>
      </p:sp>
      <p:pic>
        <p:nvPicPr>
          <p:cNvPr id="599" name="rmarkdown.png"/>
          <p:cNvPicPr>
            <a:picLocks noChangeAspect="1"/>
          </p:cNvPicPr>
          <p:nvPr/>
        </p:nvPicPr>
        <p:blipFill>
          <a:blip r:embed="rId4">
            <a:extLst/>
          </a:blip>
          <a:stretch>
            <a:fillRect/>
          </a:stretch>
        </p:blipFill>
        <p:spPr>
          <a:xfrm>
            <a:off x="22453674" y="11724042"/>
            <a:ext cx="1533934" cy="1778001"/>
          </a:xfrm>
          <a:prstGeom prst="rect">
            <a:avLst/>
          </a:prstGeom>
          <a:ln w="12700">
            <a:miter lim="400000"/>
          </a:ln>
        </p:spPr>
      </p:pic>
      <p:pic>
        <p:nvPicPr>
          <p:cNvPr id="2" name="Picture 1">
            <a:extLst>
              <a:ext uri="{FF2B5EF4-FFF2-40B4-BE49-F238E27FC236}">
                <a16:creationId xmlns:a16="http://schemas.microsoft.com/office/drawing/2014/main" id="{9E88A4A1-B29A-4A26-98A1-33432A6BE5D7}"/>
              </a:ext>
            </a:extLst>
          </p:cNvPr>
          <p:cNvPicPr>
            <a:picLocks noChangeAspect="1"/>
          </p:cNvPicPr>
          <p:nvPr/>
        </p:nvPicPr>
        <p:blipFill>
          <a:blip r:embed="rId5"/>
          <a:stretch>
            <a:fillRect/>
          </a:stretch>
        </p:blipFill>
        <p:spPr>
          <a:xfrm>
            <a:off x="18654496" y="3868860"/>
            <a:ext cx="4144762" cy="6084566"/>
          </a:xfrm>
          <a:prstGeom prst="rect">
            <a:avLst/>
          </a:prstGeom>
        </p:spPr>
      </p:pic>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CC BY-SA RStudio"/>
          <p:cNvSpPr txBox="1"/>
          <p:nvPr/>
        </p:nvSpPr>
        <p:spPr>
          <a:xfrm>
            <a:off x="107771" y="13041442"/>
            <a:ext cx="2428558" cy="549276"/>
          </a:xfrm>
          <a:prstGeom prst="rect">
            <a:avLst/>
          </a:prstGeom>
          <a:ln w="12700">
            <a:miter lim="400000"/>
          </a:ln>
          <a:extLst>
            <a:ext uri="{C572A759-6A51-4108-AA02-DFA0A04FC94B}">
              <ma14:wrappingTextBoxFlag xmlns:ma14="http://schemas.microsoft.com/office/mac/drawingml/2011/main" xmlns="" val="1"/>
            </a:ext>
          </a:extLst>
        </p:spPr>
        <p:txBody>
          <a:bodyPr wrap="none" lIns="71437" tIns="71437" rIns="71437" bIns="71437" anchor="ctr">
            <a:spAutoFit/>
          </a:bodyPr>
          <a:lstStyle>
            <a:lvl1pPr>
              <a:defRPr sz="2500" u="sng">
                <a:solidFill>
                  <a:srgbClr val="78AAD6"/>
                </a:solidFill>
                <a:latin typeface="Source Sans Pro"/>
                <a:ea typeface="Source Sans Pro"/>
                <a:cs typeface="Source Sans Pro"/>
                <a:sym typeface="Source Sans Pro"/>
                <a:hlinkClick r:id="rId2"/>
              </a:defRPr>
            </a:lvl1pPr>
          </a:lstStyle>
          <a:p>
            <a:pPr>
              <a:defRPr u="none"/>
            </a:pPr>
            <a:r>
              <a:rPr u="sng">
                <a:hlinkClick r:id="rId2"/>
              </a:rPr>
              <a:t>CC BY-SA RStudio</a:t>
            </a:r>
          </a:p>
        </p:txBody>
      </p:sp>
      <p:pic>
        <p:nvPicPr>
          <p:cNvPr id="101" name="r_for_data_science_comp_6x9_alternate.pdf" descr="r_for_data_science_comp_6x9_alternate.pdf"/>
          <p:cNvPicPr>
            <a:picLocks noChangeAspect="1"/>
          </p:cNvPicPr>
          <p:nvPr/>
        </p:nvPicPr>
        <p:blipFill>
          <a:blip r:embed="rId3">
            <a:extLst/>
          </a:blip>
          <a:stretch>
            <a:fillRect/>
          </a:stretch>
        </p:blipFill>
        <p:spPr>
          <a:xfrm>
            <a:off x="1322050" y="2125056"/>
            <a:ext cx="6310592" cy="9465888"/>
          </a:xfrm>
          <a:prstGeom prst="rect">
            <a:avLst/>
          </a:prstGeom>
          <a:ln w="12700">
            <a:miter lim="400000"/>
          </a:ln>
        </p:spPr>
      </p:pic>
      <p:pic>
        <p:nvPicPr>
          <p:cNvPr id="2" name="Picture 1">
            <a:extLst>
              <a:ext uri="{FF2B5EF4-FFF2-40B4-BE49-F238E27FC236}">
                <a16:creationId xmlns:a16="http://schemas.microsoft.com/office/drawing/2014/main" id="{A48DE460-2D02-405D-9B2F-973EA79B52E2}"/>
              </a:ext>
            </a:extLst>
          </p:cNvPr>
          <p:cNvPicPr>
            <a:picLocks noChangeAspect="1"/>
          </p:cNvPicPr>
          <p:nvPr/>
        </p:nvPicPr>
        <p:blipFill>
          <a:blip r:embed="rId4"/>
          <a:stretch>
            <a:fillRect/>
          </a:stretch>
        </p:blipFill>
        <p:spPr>
          <a:xfrm>
            <a:off x="8208876" y="2125056"/>
            <a:ext cx="15059025" cy="7439025"/>
          </a:xfrm>
          <a:prstGeom prst="rect">
            <a:avLst/>
          </a:prstGeom>
        </p:spPr>
      </p:pic>
      <p:sp>
        <p:nvSpPr>
          <p:cNvPr id="3" name="TextBox 2">
            <a:extLst>
              <a:ext uri="{FF2B5EF4-FFF2-40B4-BE49-F238E27FC236}">
                <a16:creationId xmlns:a16="http://schemas.microsoft.com/office/drawing/2014/main" id="{B24A0700-C947-4818-9A66-005447790F9E}"/>
              </a:ext>
            </a:extLst>
          </p:cNvPr>
          <p:cNvSpPr txBox="1"/>
          <p:nvPr/>
        </p:nvSpPr>
        <p:spPr>
          <a:xfrm>
            <a:off x="12659020" y="9824196"/>
            <a:ext cx="6158736" cy="103682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GB" dirty="0"/>
              <a:t>http://t</a:t>
            </a:r>
            <a:r>
              <a:rPr kumimoji="0" lang="en-GB" sz="5800" b="0" i="0" u="none" strike="noStrike" cap="none" spc="0" normalizeH="0" baseline="0" dirty="0">
                <a:ln>
                  <a:noFill/>
                </a:ln>
                <a:solidFill>
                  <a:srgbClr val="000000"/>
                </a:solidFill>
                <a:effectLst/>
                <a:uFillTx/>
                <a:latin typeface="Gill Sans"/>
                <a:ea typeface="Gill Sans"/>
                <a:cs typeface="Gill Sans"/>
                <a:sym typeface="Gill Sans"/>
              </a:rPr>
              <a:t>idyverse.org</a:t>
            </a:r>
          </a:p>
        </p:txBody>
      </p:sp>
      <p:sp>
        <p:nvSpPr>
          <p:cNvPr id="6" name="TextBox 5">
            <a:extLst>
              <a:ext uri="{FF2B5EF4-FFF2-40B4-BE49-F238E27FC236}">
                <a16:creationId xmlns:a16="http://schemas.microsoft.com/office/drawing/2014/main" id="{A1AA4F74-33D6-4614-9ADF-B252B9991166}"/>
              </a:ext>
            </a:extLst>
          </p:cNvPr>
          <p:cNvSpPr txBox="1"/>
          <p:nvPr/>
        </p:nvSpPr>
        <p:spPr>
          <a:xfrm>
            <a:off x="885818" y="11590944"/>
            <a:ext cx="7183056" cy="103682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r>
              <a:rPr lang="en-GB" dirty="0"/>
              <a:t>https://r4ds.had.co.nz/</a:t>
            </a:r>
            <a:endParaRPr kumimoji="0" lang="en-GB" sz="5800" b="0" i="0" u="none" strike="noStrike" cap="none" spc="0" normalizeH="0" baseline="0" dirty="0">
              <a:ln>
                <a:noFill/>
              </a:ln>
              <a:solidFill>
                <a:srgbClr val="000000"/>
              </a:solidFill>
              <a:effectLst/>
              <a:uFillTx/>
              <a:latin typeface="Gill Sans"/>
              <a:ea typeface="Gill Sans"/>
              <a:cs typeface="Gill Sans"/>
              <a:sym typeface="Gill Sans"/>
            </a:endParaRPr>
          </a:p>
        </p:txBody>
      </p:sp>
    </p:spTree>
    <p:extLst>
      <p:ext uri="{BB962C8B-B14F-4D97-AF65-F5344CB8AC3E}">
        <p14:creationId xmlns:p14="http://schemas.microsoft.com/office/powerpoint/2010/main" val="6534529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3" name="Shape 603"/>
          <p:cNvSpPr txBox="1"/>
          <p:nvPr/>
        </p:nvSpPr>
        <p:spPr>
          <a:xfrm>
            <a:off x="-91160" y="13054142"/>
            <a:ext cx="2826421" cy="5238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a:defRPr sz="2500" u="sng">
                <a:solidFill>
                  <a:srgbClr val="78AAD6"/>
                </a:solidFill>
                <a:latin typeface="Helvetica"/>
                <a:ea typeface="Helvetica"/>
                <a:cs typeface="Helvetica"/>
                <a:sym typeface="Helvetica"/>
                <a:hlinkClick r:id="rId3"/>
              </a:defRPr>
            </a:lvl1pPr>
          </a:lstStyle>
          <a:p>
            <a:pPr>
              <a:defRPr u="none"/>
            </a:pPr>
            <a:r>
              <a:rPr u="sng">
                <a:hlinkClick r:id="rId3"/>
              </a:rPr>
              <a:t>CC BY-SA RStudio</a:t>
            </a:r>
          </a:p>
        </p:txBody>
      </p:sp>
      <p:pic>
        <p:nvPicPr>
          <p:cNvPr id="604" name="rmarkdown.png"/>
          <p:cNvPicPr>
            <a:picLocks noChangeAspect="1"/>
          </p:cNvPicPr>
          <p:nvPr/>
        </p:nvPicPr>
        <p:blipFill>
          <a:blip r:embed="rId4">
            <a:extLst/>
          </a:blip>
          <a:stretch>
            <a:fillRect/>
          </a:stretch>
        </p:blipFill>
        <p:spPr>
          <a:xfrm>
            <a:off x="22453674" y="11724042"/>
            <a:ext cx="1533934" cy="1778001"/>
          </a:xfrm>
          <a:prstGeom prst="rect">
            <a:avLst/>
          </a:prstGeom>
          <a:ln w="12700">
            <a:miter lim="400000"/>
          </a:ln>
        </p:spPr>
      </p:pic>
      <p:sp>
        <p:nvSpPr>
          <p:cNvPr id="606" name="Shape 606"/>
          <p:cNvSpPr/>
          <p:nvPr/>
        </p:nvSpPr>
        <p:spPr>
          <a:xfrm>
            <a:off x="5780433" y="5718452"/>
            <a:ext cx="5588001" cy="7239001"/>
          </a:xfrm>
          <a:prstGeom prst="rect">
            <a:avLst/>
          </a:prstGeom>
          <a:solidFill>
            <a:srgbClr val="F0F2F4"/>
          </a:solidFill>
          <a:ln w="25400">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defRPr>
            </a:pPr>
            <a:endParaRPr/>
          </a:p>
        </p:txBody>
      </p:sp>
      <p:sp>
        <p:nvSpPr>
          <p:cNvPr id="608" name="Shape 608"/>
          <p:cNvSpPr/>
          <p:nvPr/>
        </p:nvSpPr>
        <p:spPr>
          <a:xfrm>
            <a:off x="13287936" y="5719855"/>
            <a:ext cx="5592502" cy="7236196"/>
          </a:xfrm>
          <a:prstGeom prst="rect">
            <a:avLst/>
          </a:prstGeom>
          <a:solidFill>
            <a:srgbClr val="FFFFFF"/>
          </a:solidFill>
          <a:ln w="12700">
            <a:solidFill>
              <a:srgbClr val="000000"/>
            </a:solidFill>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defRPr>
            </a:pPr>
            <a:endParaRPr/>
          </a:p>
        </p:txBody>
      </p:sp>
      <p:sp>
        <p:nvSpPr>
          <p:cNvPr id="609" name="Shape 609"/>
          <p:cNvSpPr/>
          <p:nvPr/>
        </p:nvSpPr>
        <p:spPr>
          <a:xfrm>
            <a:off x="11605052" y="8398278"/>
            <a:ext cx="1270001" cy="1129255"/>
          </a:xfrm>
          <a:prstGeom prst="rightArrow">
            <a:avLst>
              <a:gd name="adj1" fmla="val 48054"/>
              <a:gd name="adj2" fmla="val 46669"/>
            </a:avLst>
          </a:prstGeom>
          <a:solidFill>
            <a:srgbClr val="78AAD6"/>
          </a:solidFill>
          <a:ln w="25400">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defRPr>
            </a:pPr>
            <a:endParaRPr/>
          </a:p>
        </p:txBody>
      </p:sp>
      <p:sp>
        <p:nvSpPr>
          <p:cNvPr id="610" name="Shape 610"/>
          <p:cNvSpPr txBox="1"/>
          <p:nvPr/>
        </p:nvSpPr>
        <p:spPr>
          <a:xfrm>
            <a:off x="6976982" y="1334094"/>
            <a:ext cx="10464801" cy="20696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defTabSz="578358">
              <a:defRPr sz="12870">
                <a:latin typeface="Helvetica"/>
                <a:ea typeface="Helvetica"/>
                <a:cs typeface="Helvetica"/>
                <a:sym typeface="Helvetica"/>
              </a:defRPr>
            </a:lvl1pPr>
          </a:lstStyle>
          <a:p>
            <a:r>
              <a:t>chunk options</a:t>
            </a:r>
          </a:p>
        </p:txBody>
      </p:sp>
      <p:sp>
        <p:nvSpPr>
          <p:cNvPr id="611" name="Shape 611"/>
          <p:cNvSpPr txBox="1"/>
          <p:nvPr/>
        </p:nvSpPr>
        <p:spPr>
          <a:xfrm>
            <a:off x="5510516" y="3465145"/>
            <a:ext cx="13362968" cy="195096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lstStyle>
            <a:lvl1pPr algn="l">
              <a:defRPr sz="6000">
                <a:latin typeface="Helvetica"/>
                <a:ea typeface="Helvetica"/>
                <a:cs typeface="Helvetica"/>
                <a:sym typeface="Helvetica"/>
              </a:defRPr>
            </a:lvl1pPr>
          </a:lstStyle>
          <a:p>
            <a:r>
              <a:t>By default, R Markdown includes both the code and its results</a:t>
            </a:r>
          </a:p>
        </p:txBody>
      </p:sp>
      <p:pic>
        <p:nvPicPr>
          <p:cNvPr id="612" name="Screen Shot 2014-06-29 at 9.58.21 PM.png"/>
          <p:cNvPicPr>
            <a:picLocks noChangeAspect="1"/>
          </p:cNvPicPr>
          <p:nvPr/>
        </p:nvPicPr>
        <p:blipFill>
          <a:blip r:embed="rId5">
            <a:extLst/>
          </a:blip>
          <a:srcRect l="2506" t="1538" r="7076"/>
          <a:stretch>
            <a:fillRect/>
          </a:stretch>
        </p:blipFill>
        <p:spPr>
          <a:xfrm>
            <a:off x="13443943" y="6144682"/>
            <a:ext cx="5280600" cy="5051008"/>
          </a:xfrm>
          <a:prstGeom prst="rect">
            <a:avLst/>
          </a:prstGeom>
          <a:ln w="12700">
            <a:miter lim="400000"/>
          </a:ln>
        </p:spPr>
      </p:pic>
      <p:sp>
        <p:nvSpPr>
          <p:cNvPr id="613" name="Shape 613"/>
          <p:cNvSpPr txBox="1"/>
          <p:nvPr/>
        </p:nvSpPr>
        <p:spPr>
          <a:xfrm>
            <a:off x="5926102" y="5959460"/>
            <a:ext cx="5296664" cy="643720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pPr algn="l">
              <a:spcBef>
                <a:spcPts val="1500"/>
              </a:spcBef>
              <a:defRPr sz="4000">
                <a:latin typeface="Monaco"/>
                <a:ea typeface="Monaco"/>
                <a:cs typeface="Monaco"/>
                <a:sym typeface="Monaco"/>
              </a:defRPr>
            </a:pPr>
            <a:r>
              <a:rPr dirty="0"/>
              <a:t>Here’s some code</a:t>
            </a:r>
          </a:p>
          <a:p>
            <a:pPr algn="l">
              <a:spcBef>
                <a:spcPts val="1500"/>
              </a:spcBef>
              <a:defRPr sz="4000">
                <a:latin typeface="Monaco"/>
                <a:ea typeface="Monaco"/>
                <a:cs typeface="Monaco"/>
                <a:sym typeface="Monaco"/>
              </a:defRPr>
            </a:pPr>
            <a:r>
              <a:rPr dirty="0">
                <a:latin typeface="Courier New" panose="02070309020205020404" pitchFamily="49" charset="0"/>
                <a:cs typeface="Courier New" panose="02070309020205020404" pitchFamily="49" charset="0"/>
              </a:rPr>
              <a:t>```{r}</a:t>
            </a:r>
          </a:p>
          <a:p>
            <a:pPr algn="l">
              <a:spcBef>
                <a:spcPts val="1500"/>
              </a:spcBef>
              <a:defRPr sz="4000">
                <a:latin typeface="Monaco"/>
                <a:ea typeface="Monaco"/>
                <a:cs typeface="Monaco"/>
                <a:sym typeface="Monaco"/>
              </a:defRPr>
            </a:pPr>
            <a:r>
              <a:rPr dirty="0">
                <a:latin typeface="Courier New" panose="02070309020205020404" pitchFamily="49" charset="0"/>
                <a:cs typeface="Courier New" panose="02070309020205020404" pitchFamily="49" charset="0"/>
              </a:rPr>
              <a:t>dim(iris)</a:t>
            </a:r>
          </a:p>
          <a:p>
            <a:pPr algn="l">
              <a:spcBef>
                <a:spcPts val="1500"/>
              </a:spcBef>
              <a:defRPr sz="4000">
                <a:latin typeface="Monaco"/>
                <a:ea typeface="Monaco"/>
                <a:cs typeface="Monaco"/>
                <a:sym typeface="Monaco"/>
              </a:defRPr>
            </a:pPr>
            <a:r>
              <a:rPr dirty="0">
                <a:latin typeface="Courier New" panose="02070309020205020404" pitchFamily="49" charset="0"/>
                <a:cs typeface="Courier New" panose="02070309020205020404" pitchFamily="49" charset="0"/>
              </a:rPr>
              <a:t>```</a:t>
            </a:r>
          </a:p>
        </p:txBody>
      </p:sp>
      <p:sp>
        <p:nvSpPr>
          <p:cNvPr id="614" name="Shape 614"/>
          <p:cNvSpPr txBox="1"/>
          <p:nvPr/>
        </p:nvSpPr>
        <p:spPr>
          <a:xfrm>
            <a:off x="11690424" y="12663871"/>
            <a:ext cx="1003152" cy="10572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spAutoFit/>
          </a:bodyPr>
          <a:lstStyle>
            <a:lvl1pPr>
              <a:defRPr sz="6000">
                <a:solidFill>
                  <a:srgbClr val="A6AAA9"/>
                </a:solidFill>
                <a:latin typeface="Helvetica"/>
                <a:ea typeface="Helvetica"/>
                <a:cs typeface="Helvetica"/>
                <a:sym typeface="Helvetica"/>
              </a:defRPr>
            </a:lvl1pPr>
          </a:lstStyle>
          <a:p>
            <a:fld id="{86CB4B4D-7CA3-9044-876B-883B54F8677D}" type="slidenum">
              <a:t>30</a:t>
            </a:fld>
            <a:endParaRPr/>
          </a:p>
        </p:txBody>
      </p:sp>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8" name="Shape 618"/>
          <p:cNvSpPr txBox="1"/>
          <p:nvPr/>
        </p:nvSpPr>
        <p:spPr>
          <a:xfrm>
            <a:off x="-91160" y="13054142"/>
            <a:ext cx="2826421" cy="5238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a:defRPr sz="2500" u="sng">
                <a:solidFill>
                  <a:srgbClr val="78AAD6"/>
                </a:solidFill>
                <a:latin typeface="Helvetica"/>
                <a:ea typeface="Helvetica"/>
                <a:cs typeface="Helvetica"/>
                <a:sym typeface="Helvetica"/>
                <a:hlinkClick r:id="rId3"/>
              </a:defRPr>
            </a:lvl1pPr>
          </a:lstStyle>
          <a:p>
            <a:pPr>
              <a:defRPr u="none"/>
            </a:pPr>
            <a:r>
              <a:rPr u="sng">
                <a:hlinkClick r:id="rId3"/>
              </a:rPr>
              <a:t>CC BY-SA RStudio</a:t>
            </a:r>
          </a:p>
        </p:txBody>
      </p:sp>
      <p:pic>
        <p:nvPicPr>
          <p:cNvPr id="619" name="rmarkdown.png"/>
          <p:cNvPicPr>
            <a:picLocks noChangeAspect="1"/>
          </p:cNvPicPr>
          <p:nvPr/>
        </p:nvPicPr>
        <p:blipFill>
          <a:blip r:embed="rId4">
            <a:extLst/>
          </a:blip>
          <a:stretch>
            <a:fillRect/>
          </a:stretch>
        </p:blipFill>
        <p:spPr>
          <a:xfrm>
            <a:off x="22453674" y="11724042"/>
            <a:ext cx="1533934" cy="1778001"/>
          </a:xfrm>
          <a:prstGeom prst="rect">
            <a:avLst/>
          </a:prstGeom>
          <a:ln w="12700">
            <a:miter lim="400000"/>
          </a:ln>
        </p:spPr>
      </p:pic>
      <p:sp>
        <p:nvSpPr>
          <p:cNvPr id="621" name="Shape 621"/>
          <p:cNvSpPr/>
          <p:nvPr/>
        </p:nvSpPr>
        <p:spPr>
          <a:xfrm>
            <a:off x="5780433" y="5718452"/>
            <a:ext cx="5588001" cy="7239001"/>
          </a:xfrm>
          <a:prstGeom prst="rect">
            <a:avLst/>
          </a:prstGeom>
          <a:solidFill>
            <a:srgbClr val="F0F2F4"/>
          </a:solidFill>
          <a:ln w="25400">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defRPr>
            </a:pPr>
            <a:endParaRPr/>
          </a:p>
        </p:txBody>
      </p:sp>
      <p:sp>
        <p:nvSpPr>
          <p:cNvPr id="622" name="Shape 622"/>
          <p:cNvSpPr txBox="1"/>
          <p:nvPr/>
        </p:nvSpPr>
        <p:spPr>
          <a:xfrm>
            <a:off x="5926102" y="5959460"/>
            <a:ext cx="5296664" cy="643720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pPr algn="l">
              <a:spcBef>
                <a:spcPts val="1500"/>
              </a:spcBef>
              <a:defRPr sz="4000">
                <a:latin typeface="Monaco"/>
                <a:ea typeface="Monaco"/>
                <a:cs typeface="Monaco"/>
                <a:sym typeface="Monaco"/>
              </a:defRPr>
            </a:pPr>
            <a:r>
              <a:rPr dirty="0"/>
              <a:t>Here’s some code</a:t>
            </a:r>
          </a:p>
          <a:p>
            <a:pPr algn="l">
              <a:spcBef>
                <a:spcPts val="1500"/>
              </a:spcBef>
              <a:defRPr sz="4000">
                <a:latin typeface="Monaco"/>
                <a:ea typeface="Monaco"/>
                <a:cs typeface="Monaco"/>
                <a:sym typeface="Monaco"/>
              </a:defRPr>
            </a:pPr>
            <a:r>
              <a:rPr dirty="0">
                <a:latin typeface="Courier New" panose="02070309020205020404" pitchFamily="49" charset="0"/>
                <a:cs typeface="Courier New" panose="02070309020205020404" pitchFamily="49" charset="0"/>
              </a:rPr>
              <a:t>```{r echo=FALSE}</a:t>
            </a:r>
          </a:p>
          <a:p>
            <a:pPr algn="l">
              <a:spcBef>
                <a:spcPts val="1500"/>
              </a:spcBef>
              <a:defRPr sz="4000">
                <a:latin typeface="Monaco"/>
                <a:ea typeface="Monaco"/>
                <a:cs typeface="Monaco"/>
                <a:sym typeface="Monaco"/>
              </a:defRPr>
            </a:pPr>
            <a:r>
              <a:rPr dirty="0">
                <a:latin typeface="Courier New" panose="02070309020205020404" pitchFamily="49" charset="0"/>
                <a:cs typeface="Courier New" panose="02070309020205020404" pitchFamily="49" charset="0"/>
              </a:rPr>
              <a:t>dim(iris)</a:t>
            </a:r>
          </a:p>
          <a:p>
            <a:pPr algn="l">
              <a:spcBef>
                <a:spcPts val="1500"/>
              </a:spcBef>
              <a:defRPr sz="4000">
                <a:latin typeface="Monaco"/>
                <a:ea typeface="Monaco"/>
                <a:cs typeface="Monaco"/>
                <a:sym typeface="Monaco"/>
              </a:defRPr>
            </a:pPr>
            <a:r>
              <a:rPr dirty="0">
                <a:latin typeface="Courier New" panose="02070309020205020404" pitchFamily="49" charset="0"/>
                <a:cs typeface="Courier New" panose="02070309020205020404" pitchFamily="49" charset="0"/>
              </a:rPr>
              <a:t>```</a:t>
            </a:r>
          </a:p>
        </p:txBody>
      </p:sp>
      <p:sp>
        <p:nvSpPr>
          <p:cNvPr id="624" name="Shape 624"/>
          <p:cNvSpPr/>
          <p:nvPr/>
        </p:nvSpPr>
        <p:spPr>
          <a:xfrm>
            <a:off x="13287936" y="5719855"/>
            <a:ext cx="5592502" cy="7236196"/>
          </a:xfrm>
          <a:prstGeom prst="rect">
            <a:avLst/>
          </a:prstGeom>
          <a:solidFill>
            <a:srgbClr val="FFFFFF"/>
          </a:solidFill>
          <a:ln w="12700">
            <a:solidFill>
              <a:srgbClr val="000000"/>
            </a:solidFill>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defRPr>
            </a:pPr>
            <a:endParaRPr/>
          </a:p>
        </p:txBody>
      </p:sp>
      <p:sp>
        <p:nvSpPr>
          <p:cNvPr id="625" name="Shape 625"/>
          <p:cNvSpPr/>
          <p:nvPr/>
        </p:nvSpPr>
        <p:spPr>
          <a:xfrm>
            <a:off x="11605052" y="8398278"/>
            <a:ext cx="1270001" cy="1129255"/>
          </a:xfrm>
          <a:prstGeom prst="rightArrow">
            <a:avLst>
              <a:gd name="adj1" fmla="val 48054"/>
              <a:gd name="adj2" fmla="val 46669"/>
            </a:avLst>
          </a:prstGeom>
          <a:solidFill>
            <a:srgbClr val="78AAD6"/>
          </a:solidFill>
          <a:ln w="25400">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defRPr>
            </a:pPr>
            <a:endParaRPr/>
          </a:p>
        </p:txBody>
      </p:sp>
      <p:sp>
        <p:nvSpPr>
          <p:cNvPr id="626" name="Shape 626"/>
          <p:cNvSpPr txBox="1"/>
          <p:nvPr/>
        </p:nvSpPr>
        <p:spPr>
          <a:xfrm>
            <a:off x="6976982" y="1334094"/>
            <a:ext cx="10464801" cy="20696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defTabSz="578358">
              <a:defRPr sz="12870">
                <a:latin typeface="Helvetica"/>
                <a:ea typeface="Helvetica"/>
                <a:cs typeface="Helvetica"/>
                <a:sym typeface="Helvetica"/>
              </a:defRPr>
            </a:lvl1pPr>
          </a:lstStyle>
          <a:p>
            <a:r>
              <a:t>echo</a:t>
            </a:r>
          </a:p>
        </p:txBody>
      </p:sp>
      <p:sp>
        <p:nvSpPr>
          <p:cNvPr id="627" name="Shape 627"/>
          <p:cNvSpPr txBox="1"/>
          <p:nvPr/>
        </p:nvSpPr>
        <p:spPr>
          <a:xfrm>
            <a:off x="5583662" y="3465145"/>
            <a:ext cx="13251442" cy="195096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lstStyle/>
          <a:p>
            <a:pPr algn="l">
              <a:defRPr sz="6000">
                <a:latin typeface="Helvetica"/>
                <a:ea typeface="Helvetica"/>
                <a:cs typeface="Helvetica"/>
                <a:sym typeface="Helvetica"/>
              </a:defRPr>
            </a:pPr>
            <a:r>
              <a:t>Add options in the brackets after r.  </a:t>
            </a:r>
          </a:p>
          <a:p>
            <a:pPr algn="l">
              <a:defRPr sz="6000">
                <a:latin typeface="Helvetica"/>
                <a:ea typeface="Helvetica"/>
                <a:cs typeface="Helvetica"/>
                <a:sym typeface="Helvetica"/>
              </a:defRPr>
            </a:pPr>
            <a:r>
              <a:rPr b="1">
                <a:solidFill>
                  <a:schemeClr val="accent1"/>
                </a:solidFill>
              </a:rPr>
              <a:t>echo = FALSE </a:t>
            </a:r>
            <a:r>
              <a:t>hides the code.</a:t>
            </a:r>
          </a:p>
        </p:txBody>
      </p:sp>
      <p:pic>
        <p:nvPicPr>
          <p:cNvPr id="628" name="Screen Shot 2014-06-19 at 4.33.25 PM.png"/>
          <p:cNvPicPr>
            <a:picLocks noChangeAspect="1"/>
          </p:cNvPicPr>
          <p:nvPr/>
        </p:nvPicPr>
        <p:blipFill>
          <a:blip r:embed="rId5">
            <a:extLst/>
          </a:blip>
          <a:srcRect r="3393"/>
          <a:stretch>
            <a:fillRect/>
          </a:stretch>
        </p:blipFill>
        <p:spPr>
          <a:xfrm>
            <a:off x="13357854" y="6092096"/>
            <a:ext cx="5427197" cy="3244090"/>
          </a:xfrm>
          <a:prstGeom prst="rect">
            <a:avLst/>
          </a:prstGeom>
          <a:ln w="12700">
            <a:miter lim="400000"/>
          </a:ln>
        </p:spPr>
      </p:pic>
      <p:sp>
        <p:nvSpPr>
          <p:cNvPr id="629" name="Shape 629"/>
          <p:cNvSpPr/>
          <p:nvPr/>
        </p:nvSpPr>
        <p:spPr>
          <a:xfrm rot="18900000">
            <a:off x="15717189" y="10200479"/>
            <a:ext cx="11380853" cy="2101019"/>
          </a:xfrm>
          <a:prstGeom prst="rect">
            <a:avLst/>
          </a:prstGeom>
          <a:solidFill>
            <a:srgbClr val="78AAD6"/>
          </a:solidFill>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p>
            <a:pPr>
              <a:defRPr sz="5900" b="1">
                <a:solidFill>
                  <a:srgbClr val="FFFFFF"/>
                </a:solidFill>
                <a:latin typeface="Helvetica"/>
                <a:ea typeface="Helvetica"/>
                <a:cs typeface="Helvetica"/>
                <a:sym typeface="Helvetica"/>
              </a:defRPr>
            </a:pPr>
            <a:r>
              <a:t>Very useful </a:t>
            </a:r>
          </a:p>
          <a:p>
            <a:pPr>
              <a:defRPr sz="5900" b="1">
                <a:solidFill>
                  <a:srgbClr val="FFFFFF"/>
                </a:solidFill>
                <a:latin typeface="Helvetica"/>
                <a:ea typeface="Helvetica"/>
                <a:cs typeface="Helvetica"/>
                <a:sym typeface="Helvetica"/>
              </a:defRPr>
            </a:pPr>
            <a:r>
              <a:t>for plots</a:t>
            </a:r>
          </a:p>
        </p:txBody>
      </p:sp>
      <p:sp>
        <p:nvSpPr>
          <p:cNvPr id="630" name="Shape 630"/>
          <p:cNvSpPr txBox="1"/>
          <p:nvPr/>
        </p:nvSpPr>
        <p:spPr>
          <a:xfrm>
            <a:off x="11690424" y="12663871"/>
            <a:ext cx="1003152" cy="10572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spAutoFit/>
          </a:bodyPr>
          <a:lstStyle>
            <a:lvl1pPr>
              <a:defRPr sz="6000">
                <a:solidFill>
                  <a:srgbClr val="A6AAA9"/>
                </a:solidFill>
                <a:latin typeface="Helvetica"/>
                <a:ea typeface="Helvetica"/>
                <a:cs typeface="Helvetica"/>
                <a:sym typeface="Helvetica"/>
              </a:defRPr>
            </a:lvl1pPr>
          </a:lstStyle>
          <a:p>
            <a:fld id="{86CB4B4D-7CA3-9044-876B-883B54F8677D}" type="slidenum">
              <a:t>31</a:t>
            </a:fld>
            <a:endParaRPr/>
          </a:p>
        </p:txBody>
      </p:sp>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 name="Shape 634"/>
          <p:cNvSpPr txBox="1"/>
          <p:nvPr/>
        </p:nvSpPr>
        <p:spPr>
          <a:xfrm>
            <a:off x="-91160" y="13054142"/>
            <a:ext cx="2826421" cy="5238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a:defRPr sz="2500" u="sng">
                <a:solidFill>
                  <a:srgbClr val="78AAD6"/>
                </a:solidFill>
                <a:latin typeface="Helvetica"/>
                <a:ea typeface="Helvetica"/>
                <a:cs typeface="Helvetica"/>
                <a:sym typeface="Helvetica"/>
                <a:hlinkClick r:id="rId3"/>
              </a:defRPr>
            </a:lvl1pPr>
          </a:lstStyle>
          <a:p>
            <a:pPr>
              <a:defRPr u="none"/>
            </a:pPr>
            <a:r>
              <a:rPr u="sng">
                <a:hlinkClick r:id="rId3"/>
              </a:rPr>
              <a:t>CC BY-SA RStudio</a:t>
            </a:r>
          </a:p>
        </p:txBody>
      </p:sp>
      <p:pic>
        <p:nvPicPr>
          <p:cNvPr id="635" name="rmarkdown.png"/>
          <p:cNvPicPr>
            <a:picLocks noChangeAspect="1"/>
          </p:cNvPicPr>
          <p:nvPr/>
        </p:nvPicPr>
        <p:blipFill>
          <a:blip r:embed="rId4">
            <a:extLst/>
          </a:blip>
          <a:stretch>
            <a:fillRect/>
          </a:stretch>
        </p:blipFill>
        <p:spPr>
          <a:xfrm>
            <a:off x="22453674" y="11724042"/>
            <a:ext cx="1533934" cy="1778001"/>
          </a:xfrm>
          <a:prstGeom prst="rect">
            <a:avLst/>
          </a:prstGeom>
          <a:ln w="12700">
            <a:miter lim="400000"/>
          </a:ln>
        </p:spPr>
      </p:pic>
      <p:sp>
        <p:nvSpPr>
          <p:cNvPr id="637" name="Shape 637"/>
          <p:cNvSpPr/>
          <p:nvPr/>
        </p:nvSpPr>
        <p:spPr>
          <a:xfrm>
            <a:off x="5780433" y="5718452"/>
            <a:ext cx="5588001" cy="7239001"/>
          </a:xfrm>
          <a:prstGeom prst="rect">
            <a:avLst/>
          </a:prstGeom>
          <a:solidFill>
            <a:srgbClr val="F0F2F4"/>
          </a:solidFill>
          <a:ln w="25400">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defRPr>
            </a:pPr>
            <a:endParaRPr/>
          </a:p>
        </p:txBody>
      </p:sp>
      <p:sp>
        <p:nvSpPr>
          <p:cNvPr id="638" name="Shape 638"/>
          <p:cNvSpPr txBox="1"/>
          <p:nvPr/>
        </p:nvSpPr>
        <p:spPr>
          <a:xfrm>
            <a:off x="5926102" y="5959460"/>
            <a:ext cx="5296664" cy="643720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pPr algn="l">
              <a:spcBef>
                <a:spcPts val="1500"/>
              </a:spcBef>
              <a:defRPr sz="4000">
                <a:latin typeface="Monaco"/>
                <a:ea typeface="Monaco"/>
                <a:cs typeface="Monaco"/>
                <a:sym typeface="Monaco"/>
              </a:defRPr>
            </a:pPr>
            <a:r>
              <a:rPr dirty="0"/>
              <a:t>Here’s some code</a:t>
            </a:r>
          </a:p>
          <a:p>
            <a:pPr algn="l">
              <a:spcBef>
                <a:spcPts val="1500"/>
              </a:spcBef>
              <a:defRPr sz="4000">
                <a:latin typeface="Monaco"/>
                <a:ea typeface="Monaco"/>
                <a:cs typeface="Monaco"/>
                <a:sym typeface="Monaco"/>
              </a:defRPr>
            </a:pPr>
            <a:r>
              <a:rPr dirty="0">
                <a:latin typeface="Courier New" panose="02070309020205020404" pitchFamily="49" charset="0"/>
                <a:cs typeface="Courier New" panose="02070309020205020404" pitchFamily="49" charset="0"/>
              </a:rPr>
              <a:t>```{r eval=FALSE}</a:t>
            </a:r>
          </a:p>
          <a:p>
            <a:pPr algn="l">
              <a:spcBef>
                <a:spcPts val="1500"/>
              </a:spcBef>
              <a:defRPr sz="4000">
                <a:latin typeface="Monaco"/>
                <a:ea typeface="Monaco"/>
                <a:cs typeface="Monaco"/>
                <a:sym typeface="Monaco"/>
              </a:defRPr>
            </a:pPr>
            <a:r>
              <a:rPr dirty="0">
                <a:latin typeface="Courier New" panose="02070309020205020404" pitchFamily="49" charset="0"/>
                <a:cs typeface="Courier New" panose="02070309020205020404" pitchFamily="49" charset="0"/>
              </a:rPr>
              <a:t>dim(iris)</a:t>
            </a:r>
          </a:p>
          <a:p>
            <a:pPr algn="l">
              <a:spcBef>
                <a:spcPts val="1500"/>
              </a:spcBef>
              <a:defRPr sz="4000">
                <a:latin typeface="Monaco"/>
                <a:ea typeface="Monaco"/>
                <a:cs typeface="Monaco"/>
                <a:sym typeface="Monaco"/>
              </a:defRPr>
            </a:pPr>
            <a:r>
              <a:rPr dirty="0">
                <a:latin typeface="Courier New" panose="02070309020205020404" pitchFamily="49" charset="0"/>
                <a:cs typeface="Courier New" panose="02070309020205020404" pitchFamily="49" charset="0"/>
              </a:rPr>
              <a:t>```</a:t>
            </a:r>
          </a:p>
        </p:txBody>
      </p:sp>
      <p:sp>
        <p:nvSpPr>
          <p:cNvPr id="640" name="Shape 640"/>
          <p:cNvSpPr/>
          <p:nvPr/>
        </p:nvSpPr>
        <p:spPr>
          <a:xfrm>
            <a:off x="13287936" y="5719855"/>
            <a:ext cx="5592502" cy="7236196"/>
          </a:xfrm>
          <a:prstGeom prst="rect">
            <a:avLst/>
          </a:prstGeom>
          <a:solidFill>
            <a:srgbClr val="FFFFFF"/>
          </a:solidFill>
          <a:ln w="12700">
            <a:solidFill>
              <a:srgbClr val="000000"/>
            </a:solidFill>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defRPr>
            </a:pPr>
            <a:endParaRPr/>
          </a:p>
        </p:txBody>
      </p:sp>
      <p:sp>
        <p:nvSpPr>
          <p:cNvPr id="641" name="Shape 641"/>
          <p:cNvSpPr/>
          <p:nvPr/>
        </p:nvSpPr>
        <p:spPr>
          <a:xfrm>
            <a:off x="11605052" y="8398278"/>
            <a:ext cx="1270001" cy="1129255"/>
          </a:xfrm>
          <a:prstGeom prst="rightArrow">
            <a:avLst>
              <a:gd name="adj1" fmla="val 48054"/>
              <a:gd name="adj2" fmla="val 46669"/>
            </a:avLst>
          </a:prstGeom>
          <a:solidFill>
            <a:srgbClr val="78AAD6"/>
          </a:solidFill>
          <a:ln w="25400">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defRPr>
            </a:pPr>
            <a:endParaRPr/>
          </a:p>
        </p:txBody>
      </p:sp>
      <p:sp>
        <p:nvSpPr>
          <p:cNvPr id="642" name="Shape 642"/>
          <p:cNvSpPr txBox="1"/>
          <p:nvPr/>
        </p:nvSpPr>
        <p:spPr>
          <a:xfrm>
            <a:off x="6976982" y="1334094"/>
            <a:ext cx="10464801" cy="20696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defTabSz="578358">
              <a:defRPr sz="12870">
                <a:latin typeface="Helvetica"/>
                <a:ea typeface="Helvetica"/>
                <a:cs typeface="Helvetica"/>
                <a:sym typeface="Helvetica"/>
              </a:defRPr>
            </a:lvl1pPr>
          </a:lstStyle>
          <a:p>
            <a:r>
              <a:t>eval</a:t>
            </a:r>
          </a:p>
        </p:txBody>
      </p:sp>
      <p:sp>
        <p:nvSpPr>
          <p:cNvPr id="643" name="Shape 643"/>
          <p:cNvSpPr txBox="1"/>
          <p:nvPr/>
        </p:nvSpPr>
        <p:spPr>
          <a:xfrm>
            <a:off x="4514203" y="3526273"/>
            <a:ext cx="16156452" cy="20696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lstStyle/>
          <a:p>
            <a:pPr algn="l">
              <a:defRPr sz="6000">
                <a:latin typeface="Helvetica"/>
                <a:ea typeface="Helvetica"/>
                <a:cs typeface="Helvetica"/>
                <a:sym typeface="Helvetica"/>
              </a:defRPr>
            </a:pPr>
            <a:r>
              <a:rPr sz="5400" b="1" dirty="0">
                <a:solidFill>
                  <a:schemeClr val="accent1"/>
                </a:solidFill>
              </a:rPr>
              <a:t>eval = FALSE</a:t>
            </a:r>
            <a:r>
              <a:rPr sz="5400" dirty="0"/>
              <a:t> prevents the code from being run. As a result, no results will be displayed with the code.</a:t>
            </a:r>
          </a:p>
        </p:txBody>
      </p:sp>
      <p:pic>
        <p:nvPicPr>
          <p:cNvPr id="644" name="Screen Shot 2014-06-19 at 4.27.57 PM.png"/>
          <p:cNvPicPr>
            <a:picLocks noChangeAspect="1"/>
          </p:cNvPicPr>
          <p:nvPr/>
        </p:nvPicPr>
        <p:blipFill>
          <a:blip r:embed="rId5">
            <a:extLst/>
          </a:blip>
          <a:srcRect b="39682"/>
          <a:stretch>
            <a:fillRect/>
          </a:stretch>
        </p:blipFill>
        <p:spPr>
          <a:xfrm>
            <a:off x="13481084" y="6126883"/>
            <a:ext cx="5180993" cy="2981919"/>
          </a:xfrm>
          <a:prstGeom prst="rect">
            <a:avLst/>
          </a:prstGeom>
          <a:ln w="12700">
            <a:miter lim="400000"/>
          </a:ln>
        </p:spPr>
      </p:pic>
      <p:sp>
        <p:nvSpPr>
          <p:cNvPr id="645" name="Shape 645"/>
          <p:cNvSpPr txBox="1"/>
          <p:nvPr/>
        </p:nvSpPr>
        <p:spPr>
          <a:xfrm>
            <a:off x="11690424" y="12663871"/>
            <a:ext cx="1003152" cy="10572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spAutoFit/>
          </a:bodyPr>
          <a:lstStyle>
            <a:lvl1pPr>
              <a:defRPr sz="6000">
                <a:solidFill>
                  <a:srgbClr val="A6AAA9"/>
                </a:solidFill>
                <a:latin typeface="Helvetica"/>
                <a:ea typeface="Helvetica"/>
                <a:cs typeface="Helvetica"/>
                <a:sym typeface="Helvetica"/>
              </a:defRPr>
            </a:lvl1pPr>
          </a:lstStyle>
          <a:p>
            <a:fld id="{86CB4B4D-7CA3-9044-876B-883B54F8677D}" type="slidenum">
              <a:t>32</a:t>
            </a:fld>
            <a:endParaRPr/>
          </a:p>
        </p:txBody>
      </p:sp>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9" name="Shape 649"/>
          <p:cNvSpPr txBox="1"/>
          <p:nvPr/>
        </p:nvSpPr>
        <p:spPr>
          <a:xfrm>
            <a:off x="-91160" y="13054142"/>
            <a:ext cx="2826421" cy="5238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a:defRPr sz="2500" u="sng">
                <a:solidFill>
                  <a:srgbClr val="78AAD6"/>
                </a:solidFill>
                <a:latin typeface="Helvetica"/>
                <a:ea typeface="Helvetica"/>
                <a:cs typeface="Helvetica"/>
                <a:sym typeface="Helvetica"/>
                <a:hlinkClick r:id="rId3"/>
              </a:defRPr>
            </a:lvl1pPr>
          </a:lstStyle>
          <a:p>
            <a:pPr>
              <a:defRPr u="none"/>
            </a:pPr>
            <a:r>
              <a:rPr u="sng">
                <a:hlinkClick r:id="rId3"/>
              </a:rPr>
              <a:t>CC BY-SA RStudio</a:t>
            </a:r>
          </a:p>
        </p:txBody>
      </p:sp>
      <p:pic>
        <p:nvPicPr>
          <p:cNvPr id="650" name="rmarkdown.png"/>
          <p:cNvPicPr>
            <a:picLocks noChangeAspect="1"/>
          </p:cNvPicPr>
          <p:nvPr/>
        </p:nvPicPr>
        <p:blipFill>
          <a:blip r:embed="rId4">
            <a:extLst/>
          </a:blip>
          <a:stretch>
            <a:fillRect/>
          </a:stretch>
        </p:blipFill>
        <p:spPr>
          <a:xfrm>
            <a:off x="22453674" y="11724042"/>
            <a:ext cx="1533934" cy="1778001"/>
          </a:xfrm>
          <a:prstGeom prst="rect">
            <a:avLst/>
          </a:prstGeom>
          <a:ln w="12700">
            <a:miter lim="400000"/>
          </a:ln>
        </p:spPr>
      </p:pic>
      <p:sp>
        <p:nvSpPr>
          <p:cNvPr id="652" name="Shape 652"/>
          <p:cNvSpPr/>
          <p:nvPr/>
        </p:nvSpPr>
        <p:spPr>
          <a:xfrm>
            <a:off x="5182598" y="5718453"/>
            <a:ext cx="6584711" cy="7239001"/>
          </a:xfrm>
          <a:prstGeom prst="rect">
            <a:avLst/>
          </a:prstGeom>
          <a:solidFill>
            <a:srgbClr val="F0F2F4"/>
          </a:solidFill>
          <a:ln w="25400" cap="flat">
            <a:noFill/>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defRPr>
            </a:pPr>
            <a:endParaRPr/>
          </a:p>
        </p:txBody>
      </p:sp>
      <p:sp>
        <p:nvSpPr>
          <p:cNvPr id="653" name="Shape 653"/>
          <p:cNvSpPr txBox="1"/>
          <p:nvPr/>
        </p:nvSpPr>
        <p:spPr>
          <a:xfrm>
            <a:off x="5328267" y="5959460"/>
            <a:ext cx="6293373" cy="643721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t">
            <a:normAutofit/>
          </a:bodyPr>
          <a:lstStyle/>
          <a:p>
            <a:pPr algn="l">
              <a:spcBef>
                <a:spcPts val="1500"/>
              </a:spcBef>
              <a:defRPr sz="4000">
                <a:latin typeface="Monaco"/>
                <a:ea typeface="Monaco"/>
                <a:cs typeface="Monaco"/>
                <a:sym typeface="Monaco"/>
              </a:defRPr>
            </a:pPr>
            <a:r>
              <a:rPr dirty="0"/>
              <a:t>Here’s some code</a:t>
            </a:r>
          </a:p>
          <a:p>
            <a:pPr algn="l">
              <a:spcBef>
                <a:spcPts val="1500"/>
              </a:spcBef>
              <a:defRPr sz="4000">
                <a:latin typeface="Monaco"/>
                <a:ea typeface="Monaco"/>
                <a:cs typeface="Monaco"/>
                <a:sym typeface="Monaco"/>
              </a:defRPr>
            </a:pPr>
            <a:r>
              <a:rPr dirty="0">
                <a:latin typeface="Courier New" panose="02070309020205020404" pitchFamily="49" charset="0"/>
                <a:cs typeface="Courier New" panose="02070309020205020404" pitchFamily="49" charset="0"/>
              </a:rPr>
              <a:t>```{r include=FALSE}</a:t>
            </a:r>
          </a:p>
          <a:p>
            <a:pPr algn="l">
              <a:spcBef>
                <a:spcPts val="1500"/>
              </a:spcBef>
              <a:defRPr sz="4000">
                <a:latin typeface="Monaco"/>
                <a:ea typeface="Monaco"/>
                <a:cs typeface="Monaco"/>
                <a:sym typeface="Monaco"/>
              </a:defRPr>
            </a:pPr>
            <a:r>
              <a:rPr dirty="0">
                <a:latin typeface="Courier New" panose="02070309020205020404" pitchFamily="49" charset="0"/>
                <a:cs typeface="Courier New" panose="02070309020205020404" pitchFamily="49" charset="0"/>
              </a:rPr>
              <a:t>dim(iris)</a:t>
            </a:r>
          </a:p>
          <a:p>
            <a:pPr algn="l">
              <a:spcBef>
                <a:spcPts val="1500"/>
              </a:spcBef>
              <a:defRPr sz="4000">
                <a:latin typeface="Monaco"/>
                <a:ea typeface="Monaco"/>
                <a:cs typeface="Monaco"/>
                <a:sym typeface="Monaco"/>
              </a:defRPr>
            </a:pPr>
            <a:r>
              <a:rPr dirty="0">
                <a:latin typeface="Courier New" panose="02070309020205020404" pitchFamily="49" charset="0"/>
                <a:cs typeface="Courier New" panose="02070309020205020404" pitchFamily="49" charset="0"/>
              </a:rPr>
              <a:t>```</a:t>
            </a:r>
          </a:p>
        </p:txBody>
      </p:sp>
      <p:sp>
        <p:nvSpPr>
          <p:cNvPr id="655" name="Shape 655"/>
          <p:cNvSpPr/>
          <p:nvPr/>
        </p:nvSpPr>
        <p:spPr>
          <a:xfrm>
            <a:off x="12173841" y="8398278"/>
            <a:ext cx="1270001" cy="1129255"/>
          </a:xfrm>
          <a:prstGeom prst="rightArrow">
            <a:avLst>
              <a:gd name="adj1" fmla="val 48054"/>
              <a:gd name="adj2" fmla="val 46669"/>
            </a:avLst>
          </a:prstGeom>
          <a:solidFill>
            <a:srgbClr val="78AAD6"/>
          </a:solidFill>
          <a:ln w="25400">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defRPr>
            </a:pPr>
            <a:endParaRPr/>
          </a:p>
        </p:txBody>
      </p:sp>
      <p:sp>
        <p:nvSpPr>
          <p:cNvPr id="656" name="Shape 656"/>
          <p:cNvSpPr txBox="1"/>
          <p:nvPr/>
        </p:nvSpPr>
        <p:spPr>
          <a:xfrm>
            <a:off x="6976982" y="1334094"/>
            <a:ext cx="10464801" cy="20696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defTabSz="578358">
              <a:defRPr sz="12870">
                <a:latin typeface="Helvetica"/>
                <a:ea typeface="Helvetica"/>
                <a:cs typeface="Helvetica"/>
                <a:sym typeface="Helvetica"/>
              </a:defRPr>
            </a:lvl1pPr>
          </a:lstStyle>
          <a:p>
            <a:r>
              <a:t>include</a:t>
            </a:r>
          </a:p>
        </p:txBody>
      </p:sp>
      <p:sp>
        <p:nvSpPr>
          <p:cNvPr id="657" name="Shape 657"/>
          <p:cNvSpPr txBox="1"/>
          <p:nvPr/>
        </p:nvSpPr>
        <p:spPr>
          <a:xfrm>
            <a:off x="3461652" y="3336597"/>
            <a:ext cx="17556800" cy="20696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lstStyle/>
          <a:p>
            <a:pPr algn="l">
              <a:defRPr sz="6000">
                <a:latin typeface="Helvetica"/>
                <a:ea typeface="Helvetica"/>
                <a:cs typeface="Helvetica"/>
                <a:sym typeface="Helvetica"/>
              </a:defRPr>
            </a:pPr>
            <a:r>
              <a:rPr sz="5400" b="1" dirty="0">
                <a:solidFill>
                  <a:schemeClr val="accent1"/>
                </a:solidFill>
              </a:rPr>
              <a:t>include = FALSE</a:t>
            </a:r>
            <a:r>
              <a:rPr sz="5400" dirty="0"/>
              <a:t> runs the code, but prevents both the code and the results from appearing.</a:t>
            </a:r>
          </a:p>
        </p:txBody>
      </p:sp>
      <p:sp>
        <p:nvSpPr>
          <p:cNvPr id="659" name="Shape 659"/>
          <p:cNvSpPr/>
          <p:nvPr/>
        </p:nvSpPr>
        <p:spPr>
          <a:xfrm>
            <a:off x="13856724" y="5719854"/>
            <a:ext cx="5592504" cy="7236198"/>
          </a:xfrm>
          <a:prstGeom prst="rect">
            <a:avLst/>
          </a:prstGeom>
          <a:solidFill>
            <a:srgbClr val="FFFFFF"/>
          </a:solidFill>
          <a:ln w="12700" cap="flat">
            <a:solidFill>
              <a:srgbClr val="000000"/>
            </a:solidFill>
            <a:prstDash val="solid"/>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defRPr>
            </a:pPr>
            <a:endParaRPr/>
          </a:p>
        </p:txBody>
      </p:sp>
      <p:pic>
        <p:nvPicPr>
          <p:cNvPr id="660" name="Screen Shot 2014-06-19 at 4.27.57 PM.png"/>
          <p:cNvPicPr>
            <a:picLocks noChangeAspect="1"/>
          </p:cNvPicPr>
          <p:nvPr/>
        </p:nvPicPr>
        <p:blipFill>
          <a:blip r:embed="rId5">
            <a:extLst/>
          </a:blip>
          <a:srcRect b="82737"/>
          <a:stretch>
            <a:fillRect/>
          </a:stretch>
        </p:blipFill>
        <p:spPr>
          <a:xfrm>
            <a:off x="14049871" y="6126882"/>
            <a:ext cx="5180996" cy="853407"/>
          </a:xfrm>
          <a:prstGeom prst="rect">
            <a:avLst/>
          </a:prstGeom>
          <a:ln w="12700" cap="flat">
            <a:noFill/>
            <a:miter lim="400000"/>
          </a:ln>
          <a:effectLst/>
        </p:spPr>
      </p:pic>
      <p:sp>
        <p:nvSpPr>
          <p:cNvPr id="662" name="Shape 662"/>
          <p:cNvSpPr txBox="1"/>
          <p:nvPr/>
        </p:nvSpPr>
        <p:spPr>
          <a:xfrm>
            <a:off x="11690424" y="12663871"/>
            <a:ext cx="1003152" cy="10572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spAutoFit/>
          </a:bodyPr>
          <a:lstStyle>
            <a:lvl1pPr>
              <a:defRPr sz="6000">
                <a:solidFill>
                  <a:srgbClr val="A6AAA9"/>
                </a:solidFill>
                <a:latin typeface="Helvetica"/>
                <a:ea typeface="Helvetica"/>
                <a:cs typeface="Helvetica"/>
                <a:sym typeface="Helvetica"/>
              </a:defRPr>
            </a:lvl1pPr>
          </a:lstStyle>
          <a:p>
            <a:fld id="{86CB4B4D-7CA3-9044-876B-883B54F8677D}" type="slidenum">
              <a:t>33</a:t>
            </a:fld>
            <a:endParaRPr/>
          </a:p>
        </p:txBody>
      </p:sp>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6" name="Shape 666"/>
          <p:cNvSpPr txBox="1"/>
          <p:nvPr/>
        </p:nvSpPr>
        <p:spPr>
          <a:xfrm>
            <a:off x="-91160" y="13054142"/>
            <a:ext cx="2826421" cy="5238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a:defRPr sz="2500" u="sng">
                <a:solidFill>
                  <a:srgbClr val="78AAD6"/>
                </a:solidFill>
                <a:latin typeface="Helvetica"/>
                <a:ea typeface="Helvetica"/>
                <a:cs typeface="Helvetica"/>
                <a:sym typeface="Helvetica"/>
                <a:hlinkClick r:id="rId3"/>
              </a:defRPr>
            </a:lvl1pPr>
          </a:lstStyle>
          <a:p>
            <a:pPr>
              <a:defRPr u="none"/>
            </a:pPr>
            <a:r>
              <a:rPr u="sng">
                <a:hlinkClick r:id="rId3"/>
              </a:rPr>
              <a:t>CC BY-SA RStudio</a:t>
            </a:r>
          </a:p>
        </p:txBody>
      </p:sp>
      <p:pic>
        <p:nvPicPr>
          <p:cNvPr id="667" name="rmarkdown.png"/>
          <p:cNvPicPr>
            <a:picLocks noChangeAspect="1"/>
          </p:cNvPicPr>
          <p:nvPr/>
        </p:nvPicPr>
        <p:blipFill>
          <a:blip r:embed="rId4">
            <a:extLst/>
          </a:blip>
          <a:stretch>
            <a:fillRect/>
          </a:stretch>
        </p:blipFill>
        <p:spPr>
          <a:xfrm>
            <a:off x="22453674" y="11724042"/>
            <a:ext cx="1533934" cy="1778001"/>
          </a:xfrm>
          <a:prstGeom prst="rect">
            <a:avLst/>
          </a:prstGeom>
          <a:ln w="12700">
            <a:miter lim="400000"/>
          </a:ln>
        </p:spPr>
      </p:pic>
      <p:sp>
        <p:nvSpPr>
          <p:cNvPr id="668" name="Shape 668"/>
          <p:cNvSpPr txBox="1"/>
          <p:nvPr/>
        </p:nvSpPr>
        <p:spPr>
          <a:xfrm>
            <a:off x="5170658" y="1541488"/>
            <a:ext cx="14042684" cy="20696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defTabSz="578358">
              <a:defRPr sz="12870">
                <a:latin typeface="Helvetica"/>
                <a:ea typeface="Helvetica"/>
                <a:cs typeface="Helvetica"/>
                <a:sym typeface="Helvetica"/>
              </a:defRPr>
            </a:lvl1pPr>
          </a:lstStyle>
          <a:p>
            <a:r>
              <a:t>fig.height, fig.width</a:t>
            </a:r>
          </a:p>
        </p:txBody>
      </p:sp>
      <p:sp>
        <p:nvSpPr>
          <p:cNvPr id="670" name="Shape 670"/>
          <p:cNvSpPr/>
          <p:nvPr/>
        </p:nvSpPr>
        <p:spPr>
          <a:xfrm>
            <a:off x="17651786" y="6247394"/>
            <a:ext cx="4943230" cy="6346490"/>
          </a:xfrm>
          <a:prstGeom prst="rect">
            <a:avLst/>
          </a:prstGeom>
          <a:solidFill>
            <a:srgbClr val="FFFFFF"/>
          </a:solidFill>
          <a:ln w="12700">
            <a:solidFill>
              <a:srgbClr val="000000"/>
            </a:solidFill>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defRPr>
            </a:pPr>
            <a:endParaRPr/>
          </a:p>
        </p:txBody>
      </p:sp>
      <p:sp>
        <p:nvSpPr>
          <p:cNvPr id="672" name="Shape 672"/>
          <p:cNvSpPr/>
          <p:nvPr/>
        </p:nvSpPr>
        <p:spPr>
          <a:xfrm>
            <a:off x="2036565" y="6137193"/>
            <a:ext cx="13525801" cy="6346490"/>
          </a:xfrm>
          <a:prstGeom prst="rect">
            <a:avLst/>
          </a:prstGeom>
          <a:solidFill>
            <a:srgbClr val="F0F2F4"/>
          </a:solidFill>
          <a:ln w="25400">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defRPr>
            </a:pPr>
            <a:endParaRPr/>
          </a:p>
        </p:txBody>
      </p:sp>
      <p:sp>
        <p:nvSpPr>
          <p:cNvPr id="673" name="Shape 673"/>
          <p:cNvSpPr txBox="1"/>
          <p:nvPr/>
        </p:nvSpPr>
        <p:spPr>
          <a:xfrm>
            <a:off x="2338899" y="6723346"/>
            <a:ext cx="13184544" cy="37613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pPr algn="l" defTabSz="566674">
              <a:spcBef>
                <a:spcPts val="1400"/>
              </a:spcBef>
              <a:defRPr sz="3880">
                <a:latin typeface="Monaco"/>
                <a:ea typeface="Monaco"/>
                <a:cs typeface="Monaco"/>
                <a:sym typeface="Monaco"/>
              </a:defRPr>
            </a:pPr>
            <a:r>
              <a:rPr dirty="0"/>
              <a:t>Here’s a plot</a:t>
            </a:r>
          </a:p>
          <a:p>
            <a:pPr algn="l" defTabSz="566674">
              <a:spcBef>
                <a:spcPts val="1400"/>
              </a:spcBef>
              <a:defRPr sz="3880">
                <a:latin typeface="Monaco"/>
                <a:ea typeface="Monaco"/>
                <a:cs typeface="Monaco"/>
                <a:sym typeface="Monaco"/>
              </a:defRPr>
            </a:pPr>
            <a:r>
              <a:rPr dirty="0">
                <a:latin typeface="Courier New" panose="02070309020205020404" pitchFamily="49" charset="0"/>
                <a:cs typeface="Courier New" panose="02070309020205020404" pitchFamily="49" charset="0"/>
              </a:rPr>
              <a:t>```{r echo=FALSE, </a:t>
            </a:r>
            <a:r>
              <a:rPr dirty="0" err="1">
                <a:latin typeface="Courier New" panose="02070309020205020404" pitchFamily="49" charset="0"/>
                <a:cs typeface="Courier New" panose="02070309020205020404" pitchFamily="49" charset="0"/>
              </a:rPr>
              <a:t>fig.width</a:t>
            </a:r>
            <a:r>
              <a:rPr dirty="0">
                <a:latin typeface="Courier New" panose="02070309020205020404" pitchFamily="49" charset="0"/>
                <a:cs typeface="Courier New" panose="02070309020205020404" pitchFamily="49" charset="0"/>
              </a:rPr>
              <a:t>=3, </a:t>
            </a:r>
            <a:r>
              <a:rPr dirty="0" err="1">
                <a:latin typeface="Courier New" panose="02070309020205020404" pitchFamily="49" charset="0"/>
                <a:cs typeface="Courier New" panose="02070309020205020404" pitchFamily="49" charset="0"/>
              </a:rPr>
              <a:t>fig.height</a:t>
            </a:r>
            <a:r>
              <a:rPr dirty="0">
                <a:latin typeface="Courier New" panose="02070309020205020404" pitchFamily="49" charset="0"/>
                <a:cs typeface="Courier New" panose="02070309020205020404" pitchFamily="49" charset="0"/>
              </a:rPr>
              <a:t>=5}</a:t>
            </a:r>
          </a:p>
          <a:p>
            <a:pPr algn="l" defTabSz="566674">
              <a:spcBef>
                <a:spcPts val="1400"/>
              </a:spcBef>
              <a:defRPr sz="3880">
                <a:latin typeface="Monaco"/>
                <a:ea typeface="Monaco"/>
                <a:cs typeface="Monaco"/>
                <a:sym typeface="Monaco"/>
              </a:defRPr>
            </a:pPr>
            <a:r>
              <a:rPr dirty="0">
                <a:latin typeface="Courier New" panose="02070309020205020404" pitchFamily="49" charset="0"/>
                <a:cs typeface="Courier New" panose="02070309020205020404" pitchFamily="49" charset="0"/>
              </a:rPr>
              <a:t>hist(iris[[2]])</a:t>
            </a:r>
          </a:p>
          <a:p>
            <a:pPr algn="l" defTabSz="566674">
              <a:spcBef>
                <a:spcPts val="1400"/>
              </a:spcBef>
              <a:defRPr sz="3880">
                <a:latin typeface="Monaco"/>
                <a:ea typeface="Monaco"/>
                <a:cs typeface="Monaco"/>
                <a:sym typeface="Monaco"/>
              </a:defRPr>
            </a:pPr>
            <a:r>
              <a:rPr dirty="0">
                <a:latin typeface="Courier New" panose="02070309020205020404" pitchFamily="49" charset="0"/>
                <a:cs typeface="Courier New" panose="02070309020205020404" pitchFamily="49" charset="0"/>
              </a:rPr>
              <a:t>```</a:t>
            </a:r>
          </a:p>
        </p:txBody>
      </p:sp>
      <p:pic>
        <p:nvPicPr>
          <p:cNvPr id="674" name="Screen Shot 2014-06-19 at 4.35.09 PM.png"/>
          <p:cNvPicPr>
            <a:picLocks noChangeAspect="1"/>
          </p:cNvPicPr>
          <p:nvPr/>
        </p:nvPicPr>
        <p:blipFill>
          <a:blip r:embed="rId5">
            <a:extLst/>
          </a:blip>
          <a:stretch>
            <a:fillRect/>
          </a:stretch>
        </p:blipFill>
        <p:spPr>
          <a:xfrm>
            <a:off x="17798736" y="6409209"/>
            <a:ext cx="4733176" cy="4389639"/>
          </a:xfrm>
          <a:prstGeom prst="rect">
            <a:avLst/>
          </a:prstGeom>
          <a:ln w="12700">
            <a:miter lim="400000"/>
          </a:ln>
        </p:spPr>
      </p:pic>
      <p:sp>
        <p:nvSpPr>
          <p:cNvPr id="675" name="Shape 675"/>
          <p:cNvSpPr/>
          <p:nvPr/>
        </p:nvSpPr>
        <p:spPr>
          <a:xfrm>
            <a:off x="17846206" y="7380724"/>
            <a:ext cx="4470703" cy="3166988"/>
          </a:xfrm>
          <a:prstGeom prst="rect">
            <a:avLst/>
          </a:prstGeom>
          <a:solidFill>
            <a:srgbClr val="FFFFFF"/>
          </a:solidFill>
          <a:ln w="12700">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defRPr>
            </a:pPr>
            <a:endParaRPr/>
          </a:p>
        </p:txBody>
      </p:sp>
      <p:pic>
        <p:nvPicPr>
          <p:cNvPr id="676" name="Screen Shot 2014-06-19 at 4.47.37 PM.png"/>
          <p:cNvPicPr>
            <a:picLocks noChangeAspect="1"/>
          </p:cNvPicPr>
          <p:nvPr/>
        </p:nvPicPr>
        <p:blipFill>
          <a:blip r:embed="rId6">
            <a:extLst/>
          </a:blip>
          <a:stretch>
            <a:fillRect/>
          </a:stretch>
        </p:blipFill>
        <p:spPr>
          <a:xfrm>
            <a:off x="18502836" y="7400120"/>
            <a:ext cx="2986134" cy="4847057"/>
          </a:xfrm>
          <a:prstGeom prst="rect">
            <a:avLst/>
          </a:prstGeom>
          <a:ln w="12700">
            <a:miter lim="400000"/>
          </a:ln>
        </p:spPr>
      </p:pic>
      <p:sp>
        <p:nvSpPr>
          <p:cNvPr id="677" name="Shape 677"/>
          <p:cNvSpPr txBox="1"/>
          <p:nvPr/>
        </p:nvSpPr>
        <p:spPr>
          <a:xfrm>
            <a:off x="2132960" y="3734369"/>
            <a:ext cx="20144334" cy="195096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lstStyle>
            <a:lvl1pPr algn="l">
              <a:defRPr sz="6000">
                <a:latin typeface="Helvetica"/>
                <a:ea typeface="Helvetica"/>
                <a:cs typeface="Helvetica"/>
                <a:sym typeface="Helvetica"/>
              </a:defRPr>
            </a:lvl1pPr>
          </a:lstStyle>
          <a:p>
            <a:r>
              <a:rPr sz="5400" dirty="0"/>
              <a:t>Specify the dimension of plots (in inches) with </a:t>
            </a:r>
            <a:r>
              <a:rPr sz="5400" dirty="0" err="1"/>
              <a:t>fig.width</a:t>
            </a:r>
            <a:r>
              <a:rPr sz="5400" dirty="0"/>
              <a:t> and </a:t>
            </a:r>
            <a:r>
              <a:rPr sz="5400" dirty="0" err="1"/>
              <a:t>fig.height</a:t>
            </a:r>
            <a:r>
              <a:rPr sz="5400" dirty="0"/>
              <a:t>. Separate multiple arguments with commas.</a:t>
            </a:r>
          </a:p>
        </p:txBody>
      </p:sp>
      <p:sp>
        <p:nvSpPr>
          <p:cNvPr id="678" name="Shape 678"/>
          <p:cNvSpPr/>
          <p:nvPr/>
        </p:nvSpPr>
        <p:spPr>
          <a:xfrm>
            <a:off x="15876030" y="8036112"/>
            <a:ext cx="1270001" cy="1129255"/>
          </a:xfrm>
          <a:prstGeom prst="rightArrow">
            <a:avLst>
              <a:gd name="adj1" fmla="val 48054"/>
              <a:gd name="adj2" fmla="val 46669"/>
            </a:avLst>
          </a:prstGeom>
          <a:solidFill>
            <a:srgbClr val="78AAD6"/>
          </a:solidFill>
          <a:ln w="25400">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defRPr>
            </a:pPr>
            <a:endParaRPr/>
          </a:p>
        </p:txBody>
      </p:sp>
      <p:sp>
        <p:nvSpPr>
          <p:cNvPr id="679" name="Shape 679"/>
          <p:cNvSpPr txBox="1"/>
          <p:nvPr/>
        </p:nvSpPr>
        <p:spPr>
          <a:xfrm>
            <a:off x="11690424" y="12663871"/>
            <a:ext cx="1003152" cy="10572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spAutoFit/>
          </a:bodyPr>
          <a:lstStyle>
            <a:lvl1pPr>
              <a:defRPr sz="6000">
                <a:solidFill>
                  <a:srgbClr val="A6AAA9"/>
                </a:solidFill>
                <a:latin typeface="Helvetica"/>
                <a:ea typeface="Helvetica"/>
                <a:cs typeface="Helvetica"/>
                <a:sym typeface="Helvetica"/>
              </a:defRPr>
            </a:lvl1pPr>
          </a:lstStyle>
          <a:p>
            <a:fld id="{86CB4B4D-7CA3-9044-876B-883B54F8677D}" type="slidenum">
              <a:t>34</a:t>
            </a:fld>
            <a:endParaRPr/>
          </a:p>
        </p:txBody>
      </p:sp>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7" name="Shape 477"/>
          <p:cNvSpPr txBox="1"/>
          <p:nvPr/>
        </p:nvSpPr>
        <p:spPr>
          <a:xfrm>
            <a:off x="-91160" y="13054142"/>
            <a:ext cx="2826421" cy="5238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a:defRPr sz="2500" u="sng">
                <a:solidFill>
                  <a:srgbClr val="78AAD6"/>
                </a:solidFill>
                <a:latin typeface="Helvetica"/>
                <a:ea typeface="Helvetica"/>
                <a:cs typeface="Helvetica"/>
                <a:sym typeface="Helvetica"/>
                <a:hlinkClick r:id="rId3"/>
              </a:defRPr>
            </a:lvl1pPr>
          </a:lstStyle>
          <a:p>
            <a:pPr>
              <a:defRPr u="none"/>
            </a:pPr>
            <a:r>
              <a:rPr u="sng">
                <a:hlinkClick r:id="rId3"/>
              </a:rPr>
              <a:t>CC BY-SA RStudio</a:t>
            </a:r>
          </a:p>
        </p:txBody>
      </p:sp>
      <p:pic>
        <p:nvPicPr>
          <p:cNvPr id="478" name="rmarkdown.png"/>
          <p:cNvPicPr>
            <a:picLocks noChangeAspect="1"/>
          </p:cNvPicPr>
          <p:nvPr/>
        </p:nvPicPr>
        <p:blipFill>
          <a:blip r:embed="rId4">
            <a:extLst/>
          </a:blip>
          <a:stretch>
            <a:fillRect/>
          </a:stretch>
        </p:blipFill>
        <p:spPr>
          <a:xfrm>
            <a:off x="22453674" y="11724042"/>
            <a:ext cx="1533934" cy="1778001"/>
          </a:xfrm>
          <a:prstGeom prst="rect">
            <a:avLst/>
          </a:prstGeom>
          <a:ln w="12700">
            <a:miter lim="400000"/>
          </a:ln>
        </p:spPr>
      </p:pic>
      <p:sp>
        <p:nvSpPr>
          <p:cNvPr id="480" name="Shape 480"/>
          <p:cNvSpPr/>
          <p:nvPr/>
        </p:nvSpPr>
        <p:spPr>
          <a:xfrm>
            <a:off x="2678946" y="5319412"/>
            <a:ext cx="8489420" cy="3813321"/>
          </a:xfrm>
          <a:prstGeom prst="rect">
            <a:avLst/>
          </a:prstGeom>
          <a:solidFill>
            <a:srgbClr val="F0F2F4"/>
          </a:solidFill>
          <a:ln w="25400">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defRPr>
            </a:pPr>
            <a:endParaRPr/>
          </a:p>
        </p:txBody>
      </p:sp>
      <p:sp>
        <p:nvSpPr>
          <p:cNvPr id="481" name="Shape 481"/>
          <p:cNvSpPr txBox="1"/>
          <p:nvPr/>
        </p:nvSpPr>
        <p:spPr>
          <a:xfrm>
            <a:off x="2901134" y="5533466"/>
            <a:ext cx="8090966" cy="322793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pPr algn="l">
              <a:spcBef>
                <a:spcPts val="1500"/>
              </a:spcBef>
              <a:defRPr sz="4000">
                <a:latin typeface="Monaco"/>
                <a:ea typeface="Monaco"/>
                <a:cs typeface="Monaco"/>
                <a:sym typeface="Monaco"/>
              </a:defRPr>
            </a:pPr>
            <a:r>
              <a:rPr lang="en-GB" dirty="0">
                <a:latin typeface="Courier New" panose="02070309020205020404" pitchFamily="49" charset="0"/>
                <a:cs typeface="Courier New" panose="02070309020205020404" pitchFamily="49" charset="0"/>
              </a:rPr>
              <a:t>```{r </a:t>
            </a:r>
            <a:r>
              <a:rPr lang="en-GB" dirty="0" err="1">
                <a:latin typeface="Courier New" panose="02070309020205020404" pitchFamily="49" charset="0"/>
                <a:cs typeface="Courier New" panose="02070309020205020404" pitchFamily="49" charset="0"/>
              </a:rPr>
              <a:t>include_graphic</a:t>
            </a:r>
            <a:r>
              <a:rPr lang="en-GB" dirty="0">
                <a:latin typeface="Courier New" panose="02070309020205020404" pitchFamily="49" charset="0"/>
                <a:cs typeface="Courier New" panose="02070309020205020404" pitchFamily="49" charset="0"/>
              </a:rPr>
              <a:t>}</a:t>
            </a:r>
          </a:p>
          <a:p>
            <a:pPr algn="l">
              <a:spcBef>
                <a:spcPts val="1500"/>
              </a:spcBef>
              <a:defRPr sz="4000">
                <a:latin typeface="Monaco"/>
                <a:ea typeface="Monaco"/>
                <a:cs typeface="Monaco"/>
                <a:sym typeface="Monaco"/>
              </a:defRPr>
            </a:pPr>
            <a:r>
              <a:rPr lang="en-GB" dirty="0" err="1">
                <a:latin typeface="Courier New" panose="02070309020205020404" pitchFamily="49" charset="0"/>
                <a:cs typeface="Courier New" panose="02070309020205020404" pitchFamily="49" charset="0"/>
              </a:rPr>
              <a:t>include_graphics</a:t>
            </a:r>
            <a:r>
              <a:rPr lang="en-GB" dirty="0">
                <a:latin typeface="Courier New" panose="02070309020205020404" pitchFamily="49" charset="0"/>
                <a:cs typeface="Courier New" panose="02070309020205020404" pitchFamily="49" charset="0"/>
              </a:rPr>
              <a:t>(“1.png”)</a:t>
            </a:r>
          </a:p>
          <a:p>
            <a:pPr algn="l">
              <a:spcBef>
                <a:spcPts val="1500"/>
              </a:spcBef>
              <a:defRPr sz="4000">
                <a:latin typeface="Monaco"/>
                <a:ea typeface="Monaco"/>
                <a:cs typeface="Monaco"/>
                <a:sym typeface="Monaco"/>
              </a:defRPr>
            </a:pPr>
            <a:r>
              <a:rPr lang="en-GB" dirty="0">
                <a:latin typeface="Courier New" panose="02070309020205020404" pitchFamily="49" charset="0"/>
                <a:cs typeface="Courier New" panose="02070309020205020404" pitchFamily="49" charset="0"/>
              </a:rPr>
              <a:t>```</a:t>
            </a:r>
            <a:endParaRPr dirty="0">
              <a:latin typeface="Courier New" panose="02070309020205020404" pitchFamily="49" charset="0"/>
              <a:cs typeface="Courier New" panose="02070309020205020404" pitchFamily="49" charset="0"/>
            </a:endParaRPr>
          </a:p>
        </p:txBody>
      </p:sp>
      <p:sp>
        <p:nvSpPr>
          <p:cNvPr id="483" name="Shape 483"/>
          <p:cNvSpPr/>
          <p:nvPr/>
        </p:nvSpPr>
        <p:spPr>
          <a:xfrm>
            <a:off x="13215635" y="5325055"/>
            <a:ext cx="5592502" cy="3811843"/>
          </a:xfrm>
          <a:prstGeom prst="rect">
            <a:avLst/>
          </a:prstGeom>
          <a:solidFill>
            <a:srgbClr val="FFFFFF"/>
          </a:solidFill>
          <a:ln w="12700">
            <a:solidFill>
              <a:srgbClr val="000000"/>
            </a:solidFill>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defRPr>
            </a:pPr>
            <a:endParaRPr/>
          </a:p>
        </p:txBody>
      </p:sp>
      <p:sp>
        <p:nvSpPr>
          <p:cNvPr id="484" name="Shape 484"/>
          <p:cNvSpPr/>
          <p:nvPr/>
        </p:nvSpPr>
        <p:spPr>
          <a:xfrm>
            <a:off x="11502080" y="6310870"/>
            <a:ext cx="1270001" cy="1129255"/>
          </a:xfrm>
          <a:prstGeom prst="rightArrow">
            <a:avLst>
              <a:gd name="adj1" fmla="val 48054"/>
              <a:gd name="adj2" fmla="val 46669"/>
            </a:avLst>
          </a:prstGeom>
          <a:solidFill>
            <a:srgbClr val="78AAD6"/>
          </a:solidFill>
          <a:ln w="25400">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defRPr>
            </a:pPr>
            <a:endParaRPr/>
          </a:p>
        </p:txBody>
      </p:sp>
      <p:sp>
        <p:nvSpPr>
          <p:cNvPr id="485" name="Shape 485"/>
          <p:cNvSpPr txBox="1"/>
          <p:nvPr/>
        </p:nvSpPr>
        <p:spPr>
          <a:xfrm>
            <a:off x="6904681" y="939294"/>
            <a:ext cx="10464801" cy="20696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defTabSz="578358">
              <a:defRPr sz="12870">
                <a:latin typeface="Helvetica"/>
                <a:ea typeface="Helvetica"/>
                <a:cs typeface="Helvetica"/>
                <a:sym typeface="Helvetica"/>
              </a:defRPr>
            </a:lvl1pPr>
          </a:lstStyle>
          <a:p>
            <a:r>
              <a:t>Images</a:t>
            </a:r>
          </a:p>
        </p:txBody>
      </p:sp>
      <p:pic>
        <p:nvPicPr>
          <p:cNvPr id="487" name="Screen Shot 2014-06-16 at 4.02.21 PM.png"/>
          <p:cNvPicPr>
            <a:picLocks noChangeAspect="1"/>
          </p:cNvPicPr>
          <p:nvPr/>
        </p:nvPicPr>
        <p:blipFill rotWithShape="1">
          <a:blip r:embed="rId5">
            <a:extLst/>
          </a:blip>
          <a:srcRect b="37706"/>
          <a:stretch/>
        </p:blipFill>
        <p:spPr>
          <a:xfrm>
            <a:off x="13287195" y="5440417"/>
            <a:ext cx="5357558" cy="1624206"/>
          </a:xfrm>
          <a:prstGeom prst="rect">
            <a:avLst/>
          </a:prstGeom>
          <a:ln w="12700">
            <a:miter lim="400000"/>
          </a:ln>
        </p:spPr>
      </p:pic>
      <p:sp>
        <p:nvSpPr>
          <p:cNvPr id="488" name="Shape 488"/>
          <p:cNvSpPr txBox="1"/>
          <p:nvPr/>
        </p:nvSpPr>
        <p:spPr>
          <a:xfrm>
            <a:off x="11690424" y="12663871"/>
            <a:ext cx="1003152" cy="10572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spAutoFit/>
          </a:bodyPr>
          <a:lstStyle>
            <a:lvl1pPr>
              <a:defRPr sz="6000">
                <a:solidFill>
                  <a:srgbClr val="A6AAA9"/>
                </a:solidFill>
                <a:latin typeface="Helvetica"/>
                <a:ea typeface="Helvetica"/>
                <a:cs typeface="Helvetica"/>
                <a:sym typeface="Helvetica"/>
              </a:defRPr>
            </a:lvl1pPr>
          </a:lstStyle>
          <a:p>
            <a:fld id="{86CB4B4D-7CA3-9044-876B-883B54F8677D}" type="slidenum">
              <a:t>35</a:t>
            </a:fld>
            <a:endParaRPr/>
          </a:p>
        </p:txBody>
      </p:sp>
      <p:sp>
        <p:nvSpPr>
          <p:cNvPr id="2" name="TextBox 1">
            <a:extLst>
              <a:ext uri="{FF2B5EF4-FFF2-40B4-BE49-F238E27FC236}">
                <a16:creationId xmlns:a16="http://schemas.microsoft.com/office/drawing/2014/main" id="{D1BD16CB-6F22-4ED1-A5DE-61DAA064A0E0}"/>
              </a:ext>
            </a:extLst>
          </p:cNvPr>
          <p:cNvSpPr txBox="1"/>
          <p:nvPr/>
        </p:nvSpPr>
        <p:spPr>
          <a:xfrm>
            <a:off x="1196887" y="10882108"/>
            <a:ext cx="19942958" cy="63671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r>
              <a:rPr lang="en-GB" sz="3200" dirty="0">
                <a:hlinkClick r:id="rId6"/>
              </a:rPr>
              <a:t>http://zevross.com/blog/2017/06/19/tips-and-tricks-for-working-with-images-and-figures-in-r-markdown-documents/</a:t>
            </a:r>
            <a:endParaRPr kumimoji="0" lang="en-GB" sz="3200" b="0" i="0" u="none" strike="noStrike" cap="none" spc="0" normalizeH="0" baseline="0" dirty="0">
              <a:ln>
                <a:noFill/>
              </a:ln>
              <a:solidFill>
                <a:srgbClr val="000000"/>
              </a:solidFill>
              <a:effectLst/>
              <a:uFillTx/>
              <a:latin typeface="Gill Sans"/>
              <a:ea typeface="Gill Sans"/>
              <a:cs typeface="Gill Sans"/>
              <a:sym typeface="Gill Sans"/>
            </a:endParaRPr>
          </a:p>
        </p:txBody>
      </p:sp>
    </p:spTree>
    <p:extLst>
      <p:ext uri="{BB962C8B-B14F-4D97-AF65-F5344CB8AC3E}">
        <p14:creationId xmlns:p14="http://schemas.microsoft.com/office/powerpoint/2010/main" val="3689195768"/>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6" name="Shape 666"/>
          <p:cNvSpPr txBox="1"/>
          <p:nvPr/>
        </p:nvSpPr>
        <p:spPr>
          <a:xfrm>
            <a:off x="-91160" y="13054142"/>
            <a:ext cx="2826421" cy="5238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a:defRPr sz="2500" u="sng">
                <a:solidFill>
                  <a:srgbClr val="78AAD6"/>
                </a:solidFill>
                <a:latin typeface="Helvetica"/>
                <a:ea typeface="Helvetica"/>
                <a:cs typeface="Helvetica"/>
                <a:sym typeface="Helvetica"/>
                <a:hlinkClick r:id="rId3"/>
              </a:defRPr>
            </a:lvl1pPr>
          </a:lstStyle>
          <a:p>
            <a:pPr>
              <a:defRPr u="none"/>
            </a:pPr>
            <a:r>
              <a:rPr u="sng">
                <a:hlinkClick r:id="rId3"/>
              </a:rPr>
              <a:t>CC BY-SA RStudio</a:t>
            </a:r>
          </a:p>
        </p:txBody>
      </p:sp>
      <p:pic>
        <p:nvPicPr>
          <p:cNvPr id="667" name="rmarkdown.png"/>
          <p:cNvPicPr>
            <a:picLocks noChangeAspect="1"/>
          </p:cNvPicPr>
          <p:nvPr/>
        </p:nvPicPr>
        <p:blipFill>
          <a:blip r:embed="rId4">
            <a:extLst/>
          </a:blip>
          <a:stretch>
            <a:fillRect/>
          </a:stretch>
        </p:blipFill>
        <p:spPr>
          <a:xfrm>
            <a:off x="22453674" y="11724042"/>
            <a:ext cx="1533934" cy="1778001"/>
          </a:xfrm>
          <a:prstGeom prst="rect">
            <a:avLst/>
          </a:prstGeom>
          <a:ln w="12700">
            <a:miter lim="400000"/>
          </a:ln>
        </p:spPr>
      </p:pic>
      <p:sp>
        <p:nvSpPr>
          <p:cNvPr id="668" name="Shape 668"/>
          <p:cNvSpPr txBox="1"/>
          <p:nvPr/>
        </p:nvSpPr>
        <p:spPr>
          <a:xfrm>
            <a:off x="5170658" y="1541488"/>
            <a:ext cx="14042684" cy="20696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fontScale="70000" lnSpcReduction="20000"/>
          </a:bodyPr>
          <a:lstStyle>
            <a:lvl1pPr defTabSz="578358">
              <a:defRPr sz="12870">
                <a:latin typeface="Helvetica"/>
                <a:ea typeface="Helvetica"/>
                <a:cs typeface="Helvetica"/>
                <a:sym typeface="Helvetica"/>
              </a:defRPr>
            </a:lvl1pPr>
          </a:lstStyle>
          <a:p>
            <a:r>
              <a:rPr lang="en-GB" dirty="0"/>
              <a:t>Set options for ALL chunks</a:t>
            </a:r>
            <a:endParaRPr dirty="0"/>
          </a:p>
        </p:txBody>
      </p:sp>
      <p:sp>
        <p:nvSpPr>
          <p:cNvPr id="672" name="Shape 672"/>
          <p:cNvSpPr/>
          <p:nvPr/>
        </p:nvSpPr>
        <p:spPr>
          <a:xfrm>
            <a:off x="2036565" y="6137193"/>
            <a:ext cx="13525801" cy="3166988"/>
          </a:xfrm>
          <a:prstGeom prst="rect">
            <a:avLst/>
          </a:prstGeom>
          <a:solidFill>
            <a:srgbClr val="F0F2F4"/>
          </a:solidFill>
          <a:ln w="25400">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defRPr>
            </a:pPr>
            <a:endParaRPr/>
          </a:p>
        </p:txBody>
      </p:sp>
      <p:sp>
        <p:nvSpPr>
          <p:cNvPr id="673" name="Shape 673"/>
          <p:cNvSpPr txBox="1"/>
          <p:nvPr/>
        </p:nvSpPr>
        <p:spPr>
          <a:xfrm>
            <a:off x="2338899" y="6723346"/>
            <a:ext cx="13184544" cy="37613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pPr algn="l" defTabSz="566674">
              <a:spcBef>
                <a:spcPts val="1400"/>
              </a:spcBef>
              <a:defRPr sz="3880">
                <a:latin typeface="Monaco"/>
                <a:ea typeface="Monaco"/>
                <a:cs typeface="Monaco"/>
                <a:sym typeface="Monaco"/>
              </a:defRPr>
            </a:pPr>
            <a:r>
              <a:rPr lang="en-GB" dirty="0">
                <a:latin typeface="Courier New" panose="02070309020205020404" pitchFamily="49" charset="0"/>
                <a:cs typeface="Courier New" panose="02070309020205020404" pitchFamily="49" charset="0"/>
              </a:rPr>
              <a:t>```{r setup, include = FALSE}</a:t>
            </a:r>
          </a:p>
          <a:p>
            <a:pPr algn="l" defTabSz="566674">
              <a:spcBef>
                <a:spcPts val="1400"/>
              </a:spcBef>
              <a:defRPr sz="3880">
                <a:latin typeface="Monaco"/>
                <a:ea typeface="Monaco"/>
                <a:cs typeface="Monaco"/>
                <a:sym typeface="Monaco"/>
              </a:defRPr>
            </a:pPr>
            <a:r>
              <a:rPr lang="en-GB" dirty="0" err="1">
                <a:latin typeface="Courier New" panose="02070309020205020404" pitchFamily="49" charset="0"/>
                <a:cs typeface="Courier New" panose="02070309020205020404" pitchFamily="49" charset="0"/>
              </a:rPr>
              <a:t>knitr</a:t>
            </a:r>
            <a:r>
              <a:rPr lang="en-GB" dirty="0">
                <a:latin typeface="Courier New" panose="02070309020205020404" pitchFamily="49" charset="0"/>
                <a:cs typeface="Courier New" panose="02070309020205020404" pitchFamily="49" charset="0"/>
              </a:rPr>
              <a:t>::</a:t>
            </a:r>
            <a:r>
              <a:rPr lang="en-GB" dirty="0" err="1">
                <a:latin typeface="Courier New" panose="02070309020205020404" pitchFamily="49" charset="0"/>
                <a:cs typeface="Courier New" panose="02070309020205020404" pitchFamily="49" charset="0"/>
              </a:rPr>
              <a:t>opts_chunk$set</a:t>
            </a:r>
            <a:r>
              <a:rPr lang="en-GB" dirty="0">
                <a:latin typeface="Courier New" panose="02070309020205020404" pitchFamily="49" charset="0"/>
                <a:cs typeface="Courier New" panose="02070309020205020404" pitchFamily="49" charset="0"/>
              </a:rPr>
              <a:t>(echo = TRUE)</a:t>
            </a:r>
          </a:p>
          <a:p>
            <a:pPr algn="l" defTabSz="566674">
              <a:spcBef>
                <a:spcPts val="1400"/>
              </a:spcBef>
              <a:defRPr sz="3880">
                <a:latin typeface="Monaco"/>
                <a:ea typeface="Monaco"/>
                <a:cs typeface="Monaco"/>
                <a:sym typeface="Monaco"/>
              </a:defRPr>
            </a:pPr>
            <a:r>
              <a:rPr lang="en-GB" dirty="0">
                <a:latin typeface="Courier New" panose="02070309020205020404" pitchFamily="49" charset="0"/>
                <a:cs typeface="Courier New" panose="02070309020205020404" pitchFamily="49" charset="0"/>
              </a:rPr>
              <a:t>```</a:t>
            </a:r>
          </a:p>
        </p:txBody>
      </p:sp>
      <p:sp>
        <p:nvSpPr>
          <p:cNvPr id="677" name="Shape 677"/>
          <p:cNvSpPr txBox="1"/>
          <p:nvPr/>
        </p:nvSpPr>
        <p:spPr>
          <a:xfrm>
            <a:off x="2132960" y="3734369"/>
            <a:ext cx="20144334" cy="195096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lstStyle>
            <a:lvl1pPr algn="l">
              <a:defRPr sz="6000">
                <a:latin typeface="Helvetica"/>
                <a:ea typeface="Helvetica"/>
                <a:cs typeface="Helvetica"/>
                <a:sym typeface="Helvetica"/>
              </a:defRPr>
            </a:lvl1pPr>
          </a:lstStyle>
          <a:p>
            <a:r>
              <a:rPr lang="en-GB" sz="5400" dirty="0"/>
              <a:t>Use the </a:t>
            </a:r>
            <a:r>
              <a:rPr lang="en-GB" sz="5400" dirty="0" err="1"/>
              <a:t>knitr</a:t>
            </a:r>
            <a:r>
              <a:rPr lang="en-GB" sz="5400" dirty="0"/>
              <a:t> function </a:t>
            </a:r>
            <a:r>
              <a:rPr lang="en-GB" sz="5400" dirty="0" err="1">
                <a:latin typeface="Courier New" panose="02070309020205020404" pitchFamily="49" charset="0"/>
                <a:cs typeface="Courier New" panose="02070309020205020404" pitchFamily="49" charset="0"/>
              </a:rPr>
              <a:t>opts_chunk</a:t>
            </a:r>
            <a:r>
              <a:rPr lang="en-GB" sz="5400" dirty="0"/>
              <a:t> to define options for ALL chunks in the markdown document</a:t>
            </a:r>
            <a:endParaRPr sz="5400" dirty="0"/>
          </a:p>
        </p:txBody>
      </p:sp>
      <p:sp>
        <p:nvSpPr>
          <p:cNvPr id="679" name="Shape 679"/>
          <p:cNvSpPr txBox="1"/>
          <p:nvPr/>
        </p:nvSpPr>
        <p:spPr>
          <a:xfrm>
            <a:off x="11690424" y="12663871"/>
            <a:ext cx="1003152" cy="10572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spAutoFit/>
          </a:bodyPr>
          <a:lstStyle>
            <a:lvl1pPr>
              <a:defRPr sz="6000">
                <a:solidFill>
                  <a:srgbClr val="A6AAA9"/>
                </a:solidFill>
                <a:latin typeface="Helvetica"/>
                <a:ea typeface="Helvetica"/>
                <a:cs typeface="Helvetica"/>
                <a:sym typeface="Helvetica"/>
              </a:defRPr>
            </a:lvl1pPr>
          </a:lstStyle>
          <a:p>
            <a:fld id="{86CB4B4D-7CA3-9044-876B-883B54F8677D}" type="slidenum">
              <a:t>36</a:t>
            </a:fld>
            <a:endParaRPr/>
          </a:p>
        </p:txBody>
      </p:sp>
    </p:spTree>
    <p:extLst>
      <p:ext uri="{BB962C8B-B14F-4D97-AF65-F5344CB8AC3E}">
        <p14:creationId xmlns:p14="http://schemas.microsoft.com/office/powerpoint/2010/main" val="993469805"/>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3" name="Shape 703"/>
          <p:cNvSpPr txBox="1"/>
          <p:nvPr/>
        </p:nvSpPr>
        <p:spPr>
          <a:xfrm>
            <a:off x="-91160" y="13054142"/>
            <a:ext cx="2826421" cy="5238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a:defRPr sz="2500" u="sng">
                <a:solidFill>
                  <a:srgbClr val="78AAD6"/>
                </a:solidFill>
                <a:latin typeface="Helvetica"/>
                <a:ea typeface="Helvetica"/>
                <a:cs typeface="Helvetica"/>
                <a:sym typeface="Helvetica"/>
                <a:hlinkClick r:id="rId3"/>
              </a:defRPr>
            </a:lvl1pPr>
          </a:lstStyle>
          <a:p>
            <a:pPr>
              <a:defRPr u="none"/>
            </a:pPr>
            <a:r>
              <a:rPr u="sng">
                <a:hlinkClick r:id="rId3"/>
              </a:rPr>
              <a:t>CC BY-SA RStudio</a:t>
            </a:r>
          </a:p>
        </p:txBody>
      </p:sp>
      <p:sp>
        <p:nvSpPr>
          <p:cNvPr id="704" name="Shape 704"/>
          <p:cNvSpPr txBox="1">
            <a:spLocks noGrp="1"/>
          </p:cNvSpPr>
          <p:nvPr>
            <p:ph type="title"/>
          </p:nvPr>
        </p:nvSpPr>
        <p:spPr>
          <a:xfrm>
            <a:off x="6972727" y="934291"/>
            <a:ext cx="10464801" cy="2486108"/>
          </a:xfrm>
          <a:prstGeom prst="rect">
            <a:avLst/>
          </a:prstGeom>
        </p:spPr>
        <p:txBody>
          <a:bodyPr lIns="50800" tIns="50800" rIns="50800" bIns="50800"/>
          <a:lstStyle>
            <a:lvl1pPr>
              <a:defRPr sz="13000">
                <a:latin typeface="Helvetica"/>
                <a:ea typeface="Helvetica"/>
                <a:cs typeface="Helvetica"/>
                <a:sym typeface="Helvetica"/>
              </a:defRPr>
            </a:lvl1pPr>
          </a:lstStyle>
          <a:p>
            <a:r>
              <a:t>Inline code</a:t>
            </a:r>
          </a:p>
        </p:txBody>
      </p:sp>
      <p:sp>
        <p:nvSpPr>
          <p:cNvPr id="705" name="Shape 705"/>
          <p:cNvSpPr txBox="1"/>
          <p:nvPr/>
        </p:nvSpPr>
        <p:spPr>
          <a:xfrm>
            <a:off x="3597717" y="3174692"/>
            <a:ext cx="17852352" cy="248610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lstStyle>
            <a:lvl1pPr algn="l">
              <a:defRPr sz="7000">
                <a:latin typeface="Helvetica"/>
                <a:ea typeface="Helvetica"/>
                <a:cs typeface="Helvetica"/>
                <a:sym typeface="Helvetica"/>
              </a:defRPr>
            </a:lvl1pPr>
          </a:lstStyle>
          <a:p>
            <a:r>
              <a:rPr sz="5400" dirty="0"/>
              <a:t>Code whose results are inserted into the text.</a:t>
            </a:r>
          </a:p>
        </p:txBody>
      </p:sp>
      <p:pic>
        <p:nvPicPr>
          <p:cNvPr id="706" name="rmarkdown.png"/>
          <p:cNvPicPr>
            <a:picLocks noChangeAspect="1"/>
          </p:cNvPicPr>
          <p:nvPr/>
        </p:nvPicPr>
        <p:blipFill>
          <a:blip r:embed="rId4">
            <a:extLst/>
          </a:blip>
          <a:stretch>
            <a:fillRect/>
          </a:stretch>
        </p:blipFill>
        <p:spPr>
          <a:xfrm>
            <a:off x="22453674" y="11724042"/>
            <a:ext cx="1533934" cy="1778001"/>
          </a:xfrm>
          <a:prstGeom prst="rect">
            <a:avLst/>
          </a:prstGeom>
          <a:ln w="12700">
            <a:miter lim="400000"/>
          </a:ln>
        </p:spPr>
      </p:pic>
      <p:sp>
        <p:nvSpPr>
          <p:cNvPr id="707" name="Shape 707"/>
          <p:cNvSpPr/>
          <p:nvPr/>
        </p:nvSpPr>
        <p:spPr>
          <a:xfrm>
            <a:off x="3152814" y="4624756"/>
            <a:ext cx="18078372" cy="1617203"/>
          </a:xfrm>
          <a:prstGeom prst="rect">
            <a:avLst/>
          </a:prstGeom>
          <a:solidFill>
            <a:srgbClr val="F0F2F4"/>
          </a:solidFill>
          <a:ln w="12700">
            <a:solidFill>
              <a:srgbClr val="000000"/>
            </a:solidFill>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defRPr>
            </a:pPr>
            <a:endParaRPr/>
          </a:p>
        </p:txBody>
      </p:sp>
      <p:sp>
        <p:nvSpPr>
          <p:cNvPr id="708" name="Shape 708"/>
          <p:cNvSpPr txBox="1"/>
          <p:nvPr/>
        </p:nvSpPr>
        <p:spPr>
          <a:xfrm>
            <a:off x="3467951" y="4994734"/>
            <a:ext cx="15761971" cy="142954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pPr algn="l">
              <a:spcBef>
                <a:spcPts val="1500"/>
              </a:spcBef>
              <a:defRPr sz="5700">
                <a:latin typeface="Monaco"/>
                <a:ea typeface="Monaco"/>
                <a:cs typeface="Monaco"/>
                <a:sym typeface="Monaco"/>
              </a:defRPr>
            </a:pPr>
            <a:r>
              <a:t>Today is </a:t>
            </a:r>
            <a:r>
              <a:rPr>
                <a:solidFill>
                  <a:schemeClr val="accent1"/>
                </a:solidFill>
              </a:rPr>
              <a:t>`r </a:t>
            </a:r>
            <a:r>
              <a:rPr>
                <a:solidFill>
                  <a:schemeClr val="accent2"/>
                </a:solidFill>
              </a:rPr>
              <a:t>Sys.Date()</a:t>
            </a:r>
            <a:r>
              <a:rPr>
                <a:solidFill>
                  <a:schemeClr val="accent1"/>
                </a:solidFill>
              </a:rPr>
              <a:t>`</a:t>
            </a:r>
            <a:r>
              <a:t>.</a:t>
            </a:r>
          </a:p>
        </p:txBody>
      </p:sp>
      <p:sp>
        <p:nvSpPr>
          <p:cNvPr id="709" name="Shape 709"/>
          <p:cNvSpPr/>
          <p:nvPr/>
        </p:nvSpPr>
        <p:spPr>
          <a:xfrm>
            <a:off x="8520791" y="6074258"/>
            <a:ext cx="9371014" cy="4468020"/>
          </a:xfrm>
          <a:custGeom>
            <a:avLst/>
            <a:gdLst/>
            <a:ahLst/>
            <a:cxnLst>
              <a:cxn ang="0">
                <a:pos x="wd2" y="hd2"/>
              </a:cxn>
              <a:cxn ang="5400000">
                <a:pos x="wd2" y="hd2"/>
              </a:cxn>
              <a:cxn ang="10800000">
                <a:pos x="wd2" y="hd2"/>
              </a:cxn>
              <a:cxn ang="16200000">
                <a:pos x="wd2" y="hd2"/>
              </a:cxn>
            </a:cxnLst>
            <a:rect l="0" t="0" r="r" b="b"/>
            <a:pathLst>
              <a:path w="21600" h="21600" extrusionOk="0">
                <a:moveTo>
                  <a:pt x="3186" y="0"/>
                </a:moveTo>
                <a:lnTo>
                  <a:pt x="2893" y="6251"/>
                </a:lnTo>
                <a:lnTo>
                  <a:pt x="996" y="6251"/>
                </a:lnTo>
                <a:cubicBezTo>
                  <a:pt x="446" y="6251"/>
                  <a:pt x="0" y="7186"/>
                  <a:pt x="0" y="8340"/>
                </a:cubicBezTo>
                <a:lnTo>
                  <a:pt x="0" y="19511"/>
                </a:lnTo>
                <a:cubicBezTo>
                  <a:pt x="0" y="20665"/>
                  <a:pt x="446" y="21600"/>
                  <a:pt x="996" y="21600"/>
                </a:cubicBezTo>
                <a:lnTo>
                  <a:pt x="20604" y="21600"/>
                </a:lnTo>
                <a:cubicBezTo>
                  <a:pt x="21154" y="21600"/>
                  <a:pt x="21600" y="20665"/>
                  <a:pt x="21600" y="19511"/>
                </a:cubicBezTo>
                <a:lnTo>
                  <a:pt x="21600" y="8340"/>
                </a:lnTo>
                <a:cubicBezTo>
                  <a:pt x="21600" y="7186"/>
                  <a:pt x="21154" y="6251"/>
                  <a:pt x="20604" y="6251"/>
                </a:cubicBezTo>
                <a:lnTo>
                  <a:pt x="3479" y="6251"/>
                </a:lnTo>
                <a:lnTo>
                  <a:pt x="3186" y="0"/>
                </a:lnTo>
                <a:close/>
              </a:path>
            </a:pathLst>
          </a:custGeom>
          <a:solidFill>
            <a:srgbClr val="A0C283"/>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6200" tIns="76200" rIns="76200" bIns="76200" anchor="ctr"/>
          <a:lstStyle>
            <a:lvl1pPr>
              <a:lnSpc>
                <a:spcPct val="90000"/>
              </a:lnSpc>
              <a:defRPr sz="6000" b="1">
                <a:solidFill>
                  <a:srgbClr val="FFFFFF"/>
                </a:solidFill>
                <a:latin typeface="Helvetica"/>
                <a:ea typeface="Helvetica"/>
                <a:cs typeface="Helvetica"/>
                <a:sym typeface="Helvetica"/>
              </a:defRPr>
            </a:lvl1pPr>
          </a:lstStyle>
          <a:p>
            <a:r>
              <a:t>Code to run. Only the result will be included.</a:t>
            </a:r>
          </a:p>
        </p:txBody>
      </p:sp>
      <p:sp>
        <p:nvSpPr>
          <p:cNvPr id="710" name="Shape 710"/>
          <p:cNvSpPr/>
          <p:nvPr/>
        </p:nvSpPr>
        <p:spPr>
          <a:xfrm>
            <a:off x="4019784" y="5967102"/>
            <a:ext cx="4191001" cy="4575176"/>
          </a:xfrm>
          <a:custGeom>
            <a:avLst/>
            <a:gdLst/>
            <a:ahLst/>
            <a:cxnLst>
              <a:cxn ang="0">
                <a:pos x="wd2" y="hd2"/>
              </a:cxn>
              <a:cxn ang="5400000">
                <a:pos x="wd2" y="hd2"/>
              </a:cxn>
              <a:cxn ang="10800000">
                <a:pos x="wd2" y="hd2"/>
              </a:cxn>
              <a:cxn ang="16200000">
                <a:pos x="wd2" y="hd2"/>
              </a:cxn>
            </a:cxnLst>
            <a:rect l="0" t="0" r="r" b="b"/>
            <a:pathLst>
              <a:path w="21600" h="21600" extrusionOk="0">
                <a:moveTo>
                  <a:pt x="20786" y="0"/>
                </a:moveTo>
                <a:lnTo>
                  <a:pt x="19039" y="6610"/>
                </a:lnTo>
                <a:lnTo>
                  <a:pt x="2228" y="6610"/>
                </a:lnTo>
                <a:cubicBezTo>
                  <a:pt x="997" y="6610"/>
                  <a:pt x="0" y="7524"/>
                  <a:pt x="0" y="8651"/>
                </a:cubicBezTo>
                <a:lnTo>
                  <a:pt x="0" y="19560"/>
                </a:lnTo>
                <a:cubicBezTo>
                  <a:pt x="0" y="20686"/>
                  <a:pt x="997" y="21600"/>
                  <a:pt x="2228" y="21600"/>
                </a:cubicBezTo>
                <a:lnTo>
                  <a:pt x="19372" y="21600"/>
                </a:lnTo>
                <a:cubicBezTo>
                  <a:pt x="20603" y="21600"/>
                  <a:pt x="21600" y="20686"/>
                  <a:pt x="21600" y="19560"/>
                </a:cubicBezTo>
                <a:lnTo>
                  <a:pt x="21600" y="8651"/>
                </a:lnTo>
                <a:cubicBezTo>
                  <a:pt x="21600" y="7844"/>
                  <a:pt x="21086" y="7153"/>
                  <a:pt x="20344" y="6822"/>
                </a:cubicBezTo>
                <a:lnTo>
                  <a:pt x="20786" y="0"/>
                </a:lnTo>
                <a:close/>
              </a:path>
            </a:pathLst>
          </a:custGeom>
          <a:solidFill>
            <a:srgbClr val="78AAD6"/>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6200" tIns="76200" rIns="76200" bIns="76200" anchor="ctr"/>
          <a:lstStyle>
            <a:lvl1pPr>
              <a:lnSpc>
                <a:spcPct val="90000"/>
              </a:lnSpc>
              <a:defRPr sz="6000" b="1">
                <a:solidFill>
                  <a:srgbClr val="FFFFFF"/>
                </a:solidFill>
                <a:latin typeface="Helvetica"/>
                <a:ea typeface="Helvetica"/>
                <a:cs typeface="Helvetica"/>
                <a:sym typeface="Helvetica"/>
              </a:defRPr>
            </a:lvl1pPr>
          </a:lstStyle>
          <a:p>
            <a:r>
              <a:t>Surround with `r      `</a:t>
            </a:r>
          </a:p>
        </p:txBody>
      </p:sp>
      <p:sp>
        <p:nvSpPr>
          <p:cNvPr id="711" name="Shape 711"/>
          <p:cNvSpPr txBox="1"/>
          <p:nvPr/>
        </p:nvSpPr>
        <p:spPr>
          <a:xfrm>
            <a:off x="11690424" y="12663871"/>
            <a:ext cx="1003152" cy="10572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spAutoFit/>
          </a:bodyPr>
          <a:lstStyle>
            <a:lvl1pPr>
              <a:defRPr sz="6000">
                <a:solidFill>
                  <a:srgbClr val="A6AAA9"/>
                </a:solidFill>
                <a:latin typeface="Helvetica"/>
                <a:ea typeface="Helvetica"/>
                <a:cs typeface="Helvetica"/>
                <a:sym typeface="Helvetica"/>
              </a:defRPr>
            </a:lvl1pPr>
          </a:lstStyle>
          <a:p>
            <a:fld id="{86CB4B4D-7CA3-9044-876B-883B54F8677D}" type="slidenum">
              <a:t>37</a:t>
            </a:fld>
            <a:endParaRPr/>
          </a:p>
        </p:txBody>
      </p:sp>
    </p:spTree>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5" name="Shape 715"/>
          <p:cNvSpPr txBox="1">
            <a:spLocks noGrp="1"/>
          </p:cNvSpPr>
          <p:nvPr>
            <p:ph type="title" idx="4294967295"/>
          </p:nvPr>
        </p:nvSpPr>
        <p:spPr>
          <a:xfrm>
            <a:off x="4833937" y="-100013"/>
            <a:ext cx="14716126" cy="3429001"/>
          </a:xfrm>
          <a:prstGeom prst="rect">
            <a:avLst/>
          </a:prstGeom>
        </p:spPr>
        <p:txBody>
          <a:bodyPr lIns="71437" tIns="71437" rIns="71437" bIns="71437"/>
          <a:lstStyle>
            <a:lvl1pPr algn="ctr" defTabSz="584200">
              <a:defRPr sz="11800" cap="none">
                <a:solidFill>
                  <a:srgbClr val="005493"/>
                </a:solidFill>
              </a:defRPr>
            </a:lvl1pPr>
          </a:lstStyle>
          <a:p>
            <a:r>
              <a:t>Your Turn 1</a:t>
            </a:r>
          </a:p>
        </p:txBody>
      </p:sp>
      <p:pic>
        <p:nvPicPr>
          <p:cNvPr id="716" name="Timer_Black_W_10_Alarm-6.mov"/>
          <p:cNvPicPr>
            <a:picLocks/>
          </p:cNvPicPr>
          <p:nvPr>
            <a:videoFile r:link="rId2"/>
            <p:extLst>
              <p:ext uri="{DAA4B4D4-6D71-4841-9C94-3DE7FCFB9230}">
                <p14:media xmlns:p14="http://schemas.microsoft.com/office/powerpoint/2010/main" r:embed="rId1"/>
              </p:ext>
            </p:extLst>
          </p:nvPr>
        </p:nvPicPr>
        <p:blipFill>
          <a:blip r:embed="rId4">
            <a:extLst/>
          </a:blip>
          <a:stretch>
            <a:fillRect/>
          </a:stretch>
        </p:blipFill>
        <p:spPr>
          <a:xfrm>
            <a:off x="19088406" y="11645648"/>
            <a:ext cx="4544635" cy="1359812"/>
          </a:xfrm>
          <a:prstGeom prst="rect">
            <a:avLst/>
          </a:prstGeom>
          <a:ln w="12700">
            <a:solidFill>
              <a:srgbClr val="A6AAA9"/>
            </a:solidFill>
            <a:miter lim="400000"/>
          </a:ln>
        </p:spPr>
      </p:pic>
      <p:sp>
        <p:nvSpPr>
          <p:cNvPr id="717" name="Shape 717"/>
          <p:cNvSpPr txBox="1">
            <a:spLocks noGrp="1"/>
          </p:cNvSpPr>
          <p:nvPr>
            <p:ph type="body" idx="4294967295"/>
          </p:nvPr>
        </p:nvSpPr>
        <p:spPr>
          <a:xfrm>
            <a:off x="2982679" y="2989462"/>
            <a:ext cx="18418642" cy="9965494"/>
          </a:xfrm>
          <a:prstGeom prst="rect">
            <a:avLst/>
          </a:prstGeom>
        </p:spPr>
        <p:txBody>
          <a:bodyPr lIns="71437" tIns="71437" rIns="71437" bIns="71437" anchor="t">
            <a:normAutofit lnSpcReduction="10000"/>
          </a:bodyPr>
          <a:lstStyle/>
          <a:p>
            <a:pPr marL="0" indent="0" defTabSz="584200">
              <a:spcBef>
                <a:spcPts val="2400"/>
              </a:spcBef>
              <a:buSzTx/>
              <a:buNone/>
              <a:defRPr sz="6500">
                <a:solidFill>
                  <a:srgbClr val="005493"/>
                </a:solidFill>
              </a:defRPr>
            </a:pPr>
            <a:r>
              <a:rPr dirty="0"/>
              <a:t>In </a:t>
            </a:r>
            <a:r>
              <a:rPr b="1" dirty="0"/>
              <a:t>0</a:t>
            </a:r>
            <a:r>
              <a:rPr lang="en-GB" b="1" dirty="0"/>
              <a:t>9_Report</a:t>
            </a:r>
            <a:r>
              <a:rPr b="1" dirty="0"/>
              <a:t>.</a:t>
            </a:r>
            <a:r>
              <a:rPr b="1" dirty="0" err="1"/>
              <a:t>Rmd</a:t>
            </a:r>
            <a:r>
              <a:rPr dirty="0"/>
              <a:t>:</a:t>
            </a:r>
          </a:p>
          <a:p>
            <a:pPr marL="965199" indent="-965199" defTabSz="584200">
              <a:spcBef>
                <a:spcPts val="2400"/>
              </a:spcBef>
              <a:buSzPct val="100000"/>
              <a:buAutoNum type="arabicPeriod"/>
              <a:defRPr sz="6500">
                <a:solidFill>
                  <a:srgbClr val="005493"/>
                </a:solidFill>
              </a:defRPr>
            </a:pPr>
            <a:r>
              <a:rPr dirty="0"/>
              <a:t>Replace every </a:t>
            </a:r>
            <a:r>
              <a:rPr lang="en-GB" dirty="0"/>
              <a:t>instance of </a:t>
            </a:r>
            <a:r>
              <a:rPr dirty="0"/>
              <a:t>Garrett with your name</a:t>
            </a:r>
          </a:p>
          <a:p>
            <a:pPr marL="965199" indent="-965199" defTabSz="584200">
              <a:spcBef>
                <a:spcPts val="2400"/>
              </a:spcBef>
              <a:buSzPct val="100000"/>
              <a:buAutoNum type="arabicPeriod"/>
              <a:defRPr sz="6500">
                <a:solidFill>
                  <a:srgbClr val="005493"/>
                </a:solidFill>
              </a:defRPr>
            </a:pPr>
            <a:r>
              <a:rPr dirty="0"/>
              <a:t>Replace every TODO with inline R code</a:t>
            </a:r>
          </a:p>
          <a:p>
            <a:pPr marL="965199" indent="-965199" defTabSz="584200">
              <a:spcBef>
                <a:spcPts val="2400"/>
              </a:spcBef>
              <a:buSzPct val="100000"/>
              <a:buAutoNum type="arabicPeriod"/>
              <a:defRPr sz="6500">
                <a:solidFill>
                  <a:srgbClr val="005493"/>
                </a:solidFill>
              </a:defRPr>
            </a:pPr>
            <a:r>
              <a:rPr dirty="0"/>
              <a:t>Check that the setup chunk is not included with the output</a:t>
            </a:r>
          </a:p>
          <a:p>
            <a:pPr marL="965199" indent="-965199" defTabSz="584200">
              <a:spcBef>
                <a:spcPts val="2400"/>
              </a:spcBef>
              <a:buSzPct val="100000"/>
              <a:buAutoNum type="arabicPeriod"/>
              <a:defRPr sz="6500">
                <a:solidFill>
                  <a:srgbClr val="005493"/>
                </a:solidFill>
              </a:defRPr>
            </a:pPr>
            <a:r>
              <a:rPr dirty="0"/>
              <a:t>Ensure that only the output of the plot chunk is shown (not the code)</a:t>
            </a:r>
          </a:p>
          <a:p>
            <a:pPr marL="965199" indent="-965199" defTabSz="584200">
              <a:spcBef>
                <a:spcPts val="2400"/>
              </a:spcBef>
              <a:buSzPct val="100000"/>
              <a:buAutoNum type="arabicPeriod"/>
              <a:defRPr sz="6500">
                <a:solidFill>
                  <a:srgbClr val="005493"/>
                </a:solidFill>
              </a:defRPr>
            </a:pPr>
            <a:r>
              <a:rPr dirty="0"/>
              <a:t>Knit the document</a:t>
            </a:r>
          </a:p>
        </p:txBody>
      </p:sp>
      <p:sp>
        <p:nvSpPr>
          <p:cNvPr id="718" name="Shape 718"/>
          <p:cNvSpPr txBox="1"/>
          <p:nvPr/>
        </p:nvSpPr>
        <p:spPr>
          <a:xfrm>
            <a:off x="11690424" y="12663871"/>
            <a:ext cx="1003152" cy="10572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spAutoFit/>
          </a:bodyPr>
          <a:lstStyle>
            <a:lvl1pPr>
              <a:defRPr sz="6000">
                <a:solidFill>
                  <a:srgbClr val="A6AAA9"/>
                </a:solidFill>
                <a:latin typeface="Helvetica"/>
                <a:ea typeface="Helvetica"/>
                <a:cs typeface="Helvetica"/>
                <a:sym typeface="Helvetica"/>
              </a:defRPr>
            </a:lvl1pPr>
          </a:lstStyle>
          <a:p>
            <a:fld id="{86CB4B4D-7CA3-9044-876B-883B54F8677D}" type="slidenum">
              <a:t>38</a:t>
            </a:fld>
            <a:endParaRP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10000" fill="hold"/>
                                        <p:tgtEl>
                                          <p:spTgt spid="71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716"/>
                </p:tgtEl>
              </p:cMediaNode>
            </p:video>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A3C586"/>
            </a:gs>
            <a:gs pos="74003">
              <a:srgbClr val="8EB16F"/>
            </a:gs>
            <a:gs pos="100000">
              <a:srgbClr val="789D57"/>
            </a:gs>
          </a:gsLst>
          <a:path path="circle">
            <a:fillToRect l="50000" t="50000" r="50000" b="50000"/>
          </a:path>
        </a:gradFill>
        <a:effectLst/>
      </p:bgPr>
    </p:bg>
    <p:spTree>
      <p:nvGrpSpPr>
        <p:cNvPr id="1" name=""/>
        <p:cNvGrpSpPr/>
        <p:nvPr/>
      </p:nvGrpSpPr>
      <p:grpSpPr>
        <a:xfrm>
          <a:off x="0" y="0"/>
          <a:ext cx="0" cy="0"/>
          <a:chOff x="0" y="0"/>
          <a:chExt cx="0" cy="0"/>
        </a:xfrm>
      </p:grpSpPr>
      <p:sp>
        <p:nvSpPr>
          <p:cNvPr id="720" name="Shape 720"/>
          <p:cNvSpPr txBox="1"/>
          <p:nvPr/>
        </p:nvSpPr>
        <p:spPr>
          <a:xfrm>
            <a:off x="2833687" y="789068"/>
            <a:ext cx="18716626" cy="3149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defTabSz="825500">
              <a:defRPr sz="20000">
                <a:solidFill>
                  <a:srgbClr val="F0F0F0"/>
                </a:solidFill>
                <a:latin typeface="Helvetica"/>
                <a:ea typeface="Helvetica"/>
                <a:cs typeface="Helvetica"/>
                <a:sym typeface="Helvetica"/>
              </a:defRPr>
            </a:lvl1pPr>
          </a:lstStyle>
          <a:p>
            <a:r>
              <a:t>YAML </a:t>
            </a:r>
          </a:p>
        </p:txBody>
      </p:sp>
      <p:grpSp>
        <p:nvGrpSpPr>
          <p:cNvPr id="726" name="Group 726"/>
          <p:cNvGrpSpPr/>
          <p:nvPr/>
        </p:nvGrpSpPr>
        <p:grpSpPr>
          <a:xfrm>
            <a:off x="6334738" y="4190108"/>
            <a:ext cx="8738191" cy="8804740"/>
            <a:chOff x="0" y="0"/>
            <a:chExt cx="8738189" cy="8804739"/>
          </a:xfrm>
        </p:grpSpPr>
        <p:pic>
          <p:nvPicPr>
            <p:cNvPr id="721" name="Screen Shot 2017-07-05 at 3.09.22 PM.png"/>
            <p:cNvPicPr>
              <a:picLocks noChangeAspect="1"/>
            </p:cNvPicPr>
            <p:nvPr/>
          </p:nvPicPr>
          <p:blipFill>
            <a:blip r:embed="rId3">
              <a:extLst/>
            </a:blip>
            <a:srcRect l="6416" t="29335" r="47324" b="15077"/>
            <a:stretch>
              <a:fillRect/>
            </a:stretch>
          </p:blipFill>
          <p:spPr>
            <a:xfrm>
              <a:off x="0" y="0"/>
              <a:ext cx="8738190" cy="8804740"/>
            </a:xfrm>
            <a:prstGeom prst="rect">
              <a:avLst/>
            </a:prstGeom>
            <a:ln w="25400" cap="flat">
              <a:solidFill>
                <a:srgbClr val="000000"/>
              </a:solidFill>
              <a:prstDash val="solid"/>
              <a:miter lim="400000"/>
            </a:ln>
            <a:effectLst/>
          </p:spPr>
        </p:pic>
        <p:grpSp>
          <p:nvGrpSpPr>
            <p:cNvPr id="724" name="Group 724"/>
            <p:cNvGrpSpPr/>
            <p:nvPr/>
          </p:nvGrpSpPr>
          <p:grpSpPr>
            <a:xfrm>
              <a:off x="7908500" y="3852197"/>
              <a:ext cx="482833" cy="274834"/>
              <a:chOff x="0" y="0"/>
              <a:chExt cx="482831" cy="274833"/>
            </a:xfrm>
          </p:grpSpPr>
          <p:sp>
            <p:nvSpPr>
              <p:cNvPr id="722" name="Shape 722"/>
              <p:cNvSpPr/>
              <p:nvPr/>
            </p:nvSpPr>
            <p:spPr>
              <a:xfrm>
                <a:off x="0" y="0"/>
                <a:ext cx="482832" cy="274834"/>
              </a:xfrm>
              <a:prstGeom prst="roundRect">
                <a:avLst>
                  <a:gd name="adj" fmla="val 33957"/>
                </a:avLst>
              </a:prstGeom>
              <a:solidFill>
                <a:srgbClr val="A6AAA9"/>
              </a:solidFill>
              <a:ln w="9525" cap="flat">
                <a:solidFill>
                  <a:srgbClr val="919191"/>
                </a:solidFill>
                <a:prstDash val="solid"/>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a:p>
            </p:txBody>
          </p:sp>
          <p:sp>
            <p:nvSpPr>
              <p:cNvPr id="723" name="Shape 723"/>
              <p:cNvSpPr/>
              <p:nvPr/>
            </p:nvSpPr>
            <p:spPr>
              <a:xfrm rot="5427224">
                <a:off x="164522" y="84764"/>
                <a:ext cx="210145" cy="106146"/>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007600"/>
              </a:solidFill>
              <a:ln w="254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a:p>
            </p:txBody>
          </p:sp>
        </p:grpSp>
        <p:sp>
          <p:nvSpPr>
            <p:cNvPr id="725" name="Shape 725"/>
            <p:cNvSpPr/>
            <p:nvPr/>
          </p:nvSpPr>
          <p:spPr>
            <a:xfrm>
              <a:off x="874572" y="4214183"/>
              <a:ext cx="179211" cy="739488"/>
            </a:xfrm>
            <a:prstGeom prst="rect">
              <a:avLst/>
            </a:prstGeom>
            <a:solidFill>
              <a:srgbClr val="008F00"/>
            </a:solidFill>
            <a:ln w="254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a:p>
          </p:txBody>
        </p:sp>
      </p:grpSp>
      <p:sp>
        <p:nvSpPr>
          <p:cNvPr id="727" name="Shape 727"/>
          <p:cNvSpPr/>
          <p:nvPr/>
        </p:nvSpPr>
        <p:spPr>
          <a:xfrm>
            <a:off x="15298418" y="4190108"/>
            <a:ext cx="7475142" cy="2630885"/>
          </a:xfrm>
          <a:prstGeom prst="wedgeRoundRectCallout">
            <a:avLst>
              <a:gd name="adj1" fmla="val -106655"/>
              <a:gd name="adj2" fmla="val 13951"/>
              <a:gd name="adj3" fmla="val 16667"/>
            </a:avLst>
          </a:prstGeom>
          <a:solidFill>
            <a:schemeClr val="accent2">
              <a:hueOff val="-554920"/>
              <a:satOff val="-21482"/>
              <a:lumOff val="-6228"/>
            </a:schemeClr>
          </a:solidFill>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lstStyle>
            <a:lvl1pPr>
              <a:lnSpc>
                <a:spcPct val="80000"/>
              </a:lnSpc>
              <a:defRPr sz="6000" b="1">
                <a:solidFill>
                  <a:srgbClr val="FFFFFF"/>
                </a:solidFill>
                <a:latin typeface="Helvetica"/>
                <a:ea typeface="Helvetica"/>
                <a:cs typeface="Helvetica"/>
                <a:sym typeface="Helvetica"/>
              </a:defRPr>
            </a:lvl1pPr>
          </a:lstStyle>
          <a:p>
            <a:r>
              <a:rPr dirty="0"/>
              <a:t>A YAML header surrounded by </a:t>
            </a:r>
            <a:endParaRPr lang="en-GB" dirty="0"/>
          </a:p>
          <a:p>
            <a:r>
              <a:rPr dirty="0"/>
              <a:t>— — —</a:t>
            </a:r>
          </a:p>
        </p:txBody>
      </p:sp>
      <p:sp>
        <p:nvSpPr>
          <p:cNvPr id="2" name="TextBox 1">
            <a:extLst>
              <a:ext uri="{FF2B5EF4-FFF2-40B4-BE49-F238E27FC236}">
                <a16:creationId xmlns:a16="http://schemas.microsoft.com/office/drawing/2014/main" id="{0BA05349-3C00-4C78-8E5B-00B31CE1EA33}"/>
              </a:ext>
            </a:extLst>
          </p:cNvPr>
          <p:cNvSpPr txBox="1"/>
          <p:nvPr/>
        </p:nvSpPr>
        <p:spPr>
          <a:xfrm>
            <a:off x="15479811" y="7072432"/>
            <a:ext cx="3556178" cy="46070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kumimoji="0" lang="en-GB" sz="5800" b="1" i="0" u="none" strike="noStrike" cap="none" spc="0" normalizeH="0" baseline="0" dirty="0">
                <a:ln>
                  <a:noFill/>
                </a:ln>
                <a:solidFill>
                  <a:srgbClr val="FFFF00"/>
                </a:solidFill>
                <a:effectLst/>
                <a:uFillTx/>
                <a:latin typeface="Gill Sans"/>
                <a:ea typeface="Gill Sans"/>
                <a:cs typeface="Gill Sans"/>
                <a:sym typeface="Gill Sans"/>
              </a:rPr>
              <a:t>YAML</a:t>
            </a:r>
            <a:r>
              <a:rPr kumimoji="0" lang="en-GB" sz="5800" b="0" i="0" u="none" strike="noStrike" cap="none" spc="0" normalizeH="0" baseline="0" dirty="0">
                <a:ln>
                  <a:noFill/>
                </a:ln>
                <a:solidFill>
                  <a:schemeClr val="bg1"/>
                </a:solidFill>
                <a:effectLst/>
                <a:uFillTx/>
                <a:latin typeface="Gill Sans"/>
                <a:ea typeface="Gill Sans"/>
                <a:cs typeface="Gill Sans"/>
                <a:sym typeface="Gill Sans"/>
              </a:rPr>
              <a:t> = </a:t>
            </a:r>
          </a:p>
          <a:p>
            <a:pPr marL="0" marR="0" indent="0" algn="l" defTabSz="584200" rtl="0" fontAlgn="auto" latinLnBrk="0" hangingPunct="0">
              <a:lnSpc>
                <a:spcPct val="100000"/>
              </a:lnSpc>
              <a:spcBef>
                <a:spcPts val="0"/>
              </a:spcBef>
              <a:spcAft>
                <a:spcPts val="0"/>
              </a:spcAft>
              <a:buClrTx/>
              <a:buSzTx/>
              <a:buFontTx/>
              <a:buNone/>
              <a:tabLst/>
            </a:pPr>
            <a:r>
              <a:rPr kumimoji="0" lang="en-GB" sz="5800" b="1" i="0" u="none" strike="noStrike" cap="none" spc="0" normalizeH="0" baseline="0" dirty="0">
                <a:ln>
                  <a:noFill/>
                </a:ln>
                <a:solidFill>
                  <a:srgbClr val="FFFF00"/>
                </a:solidFill>
                <a:effectLst/>
                <a:uFillTx/>
                <a:latin typeface="Gill Sans"/>
                <a:ea typeface="Gill Sans"/>
                <a:cs typeface="Gill Sans"/>
                <a:sym typeface="Gill Sans"/>
              </a:rPr>
              <a:t>Y</a:t>
            </a:r>
            <a:r>
              <a:rPr kumimoji="0" lang="en-GB" sz="5800" b="0" i="0" u="none" strike="noStrike" cap="none" spc="0" normalizeH="0" baseline="0" dirty="0">
                <a:ln>
                  <a:noFill/>
                </a:ln>
                <a:solidFill>
                  <a:schemeClr val="bg1"/>
                </a:solidFill>
                <a:effectLst/>
                <a:uFillTx/>
                <a:latin typeface="Gill Sans"/>
                <a:ea typeface="Gill Sans"/>
                <a:cs typeface="Gill Sans"/>
                <a:sym typeface="Gill Sans"/>
              </a:rPr>
              <a:t>et</a:t>
            </a:r>
          </a:p>
          <a:p>
            <a:pPr marL="0" marR="0" indent="0" algn="l" defTabSz="584200" rtl="0" fontAlgn="auto" latinLnBrk="0" hangingPunct="0">
              <a:lnSpc>
                <a:spcPct val="100000"/>
              </a:lnSpc>
              <a:spcBef>
                <a:spcPts val="0"/>
              </a:spcBef>
              <a:spcAft>
                <a:spcPts val="0"/>
              </a:spcAft>
              <a:buClrTx/>
              <a:buSzTx/>
              <a:buFontTx/>
              <a:buNone/>
              <a:tabLst/>
            </a:pPr>
            <a:r>
              <a:rPr kumimoji="0" lang="en-GB" sz="5800" b="1" i="0" u="none" strike="noStrike" cap="none" spc="0" normalizeH="0" baseline="0" dirty="0">
                <a:ln>
                  <a:noFill/>
                </a:ln>
                <a:solidFill>
                  <a:srgbClr val="FFFF00"/>
                </a:solidFill>
                <a:effectLst/>
                <a:uFillTx/>
                <a:latin typeface="Gill Sans"/>
                <a:ea typeface="Gill Sans"/>
                <a:cs typeface="Gill Sans"/>
                <a:sym typeface="Gill Sans"/>
              </a:rPr>
              <a:t>A</a:t>
            </a:r>
            <a:r>
              <a:rPr kumimoji="0" lang="en-GB" sz="5800" b="0" i="0" u="none" strike="noStrike" cap="none" spc="0" normalizeH="0" baseline="0" dirty="0">
                <a:ln>
                  <a:noFill/>
                </a:ln>
                <a:solidFill>
                  <a:schemeClr val="bg1"/>
                </a:solidFill>
                <a:effectLst/>
                <a:uFillTx/>
                <a:latin typeface="Gill Sans"/>
                <a:ea typeface="Gill Sans"/>
                <a:cs typeface="Gill Sans"/>
                <a:sym typeface="Gill Sans"/>
              </a:rPr>
              <a:t>nother </a:t>
            </a:r>
          </a:p>
          <a:p>
            <a:pPr marL="0" marR="0" indent="0" algn="l" defTabSz="584200" rtl="0" fontAlgn="auto" latinLnBrk="0" hangingPunct="0">
              <a:lnSpc>
                <a:spcPct val="100000"/>
              </a:lnSpc>
              <a:spcBef>
                <a:spcPts val="0"/>
              </a:spcBef>
              <a:spcAft>
                <a:spcPts val="0"/>
              </a:spcAft>
              <a:buClrTx/>
              <a:buSzTx/>
              <a:buFontTx/>
              <a:buNone/>
              <a:tabLst/>
            </a:pPr>
            <a:r>
              <a:rPr kumimoji="0" lang="en-GB" sz="5800" b="1" i="0" u="none" strike="noStrike" cap="none" spc="0" normalizeH="0" baseline="0" dirty="0" err="1">
                <a:ln>
                  <a:noFill/>
                </a:ln>
                <a:solidFill>
                  <a:srgbClr val="FFFF00"/>
                </a:solidFill>
                <a:effectLst/>
                <a:uFillTx/>
                <a:latin typeface="Gill Sans"/>
                <a:ea typeface="Gill Sans"/>
                <a:cs typeface="Gill Sans"/>
                <a:sym typeface="Gill Sans"/>
              </a:rPr>
              <a:t>M</a:t>
            </a:r>
            <a:r>
              <a:rPr kumimoji="0" lang="en-GB" sz="5800" b="0" i="0" u="none" strike="noStrike" cap="none" spc="0" normalizeH="0" baseline="0" dirty="0" err="1">
                <a:ln>
                  <a:noFill/>
                </a:ln>
                <a:solidFill>
                  <a:schemeClr val="bg1"/>
                </a:solidFill>
                <a:effectLst/>
                <a:uFillTx/>
                <a:latin typeface="Gill Sans"/>
                <a:ea typeface="Gill Sans"/>
                <a:cs typeface="Gill Sans"/>
                <a:sym typeface="Gill Sans"/>
              </a:rPr>
              <a:t>arkup</a:t>
            </a:r>
            <a:r>
              <a:rPr kumimoji="0" lang="en-GB" sz="5800" b="0" i="0" u="none" strike="noStrike" cap="none" spc="0" normalizeH="0" baseline="0" dirty="0">
                <a:ln>
                  <a:noFill/>
                </a:ln>
                <a:solidFill>
                  <a:schemeClr val="bg1"/>
                </a:solidFill>
                <a:effectLst/>
                <a:uFillTx/>
                <a:latin typeface="Gill Sans"/>
                <a:ea typeface="Gill Sans"/>
                <a:cs typeface="Gill Sans"/>
                <a:sym typeface="Gill Sans"/>
              </a:rPr>
              <a:t> </a:t>
            </a:r>
          </a:p>
          <a:p>
            <a:pPr marL="0" marR="0" indent="0" algn="l" defTabSz="584200" rtl="0" fontAlgn="auto" latinLnBrk="0" hangingPunct="0">
              <a:lnSpc>
                <a:spcPct val="100000"/>
              </a:lnSpc>
              <a:spcBef>
                <a:spcPts val="0"/>
              </a:spcBef>
              <a:spcAft>
                <a:spcPts val="0"/>
              </a:spcAft>
              <a:buClrTx/>
              <a:buSzTx/>
              <a:buFontTx/>
              <a:buNone/>
              <a:tabLst/>
            </a:pPr>
            <a:r>
              <a:rPr kumimoji="0" lang="en-GB" sz="5800" b="1" i="0" u="none" strike="noStrike" cap="none" spc="0" normalizeH="0" baseline="0" dirty="0">
                <a:ln>
                  <a:noFill/>
                </a:ln>
                <a:solidFill>
                  <a:srgbClr val="FFFF00"/>
                </a:solidFill>
                <a:effectLst/>
                <a:uFillTx/>
                <a:latin typeface="Gill Sans"/>
                <a:ea typeface="Gill Sans"/>
                <a:cs typeface="Gill Sans"/>
                <a:sym typeface="Gill Sans"/>
              </a:rPr>
              <a:t>L</a:t>
            </a:r>
            <a:r>
              <a:rPr kumimoji="0" lang="en-GB" sz="5800" b="0" i="0" u="none" strike="noStrike" cap="none" spc="0" normalizeH="0" baseline="0" dirty="0">
                <a:ln>
                  <a:noFill/>
                </a:ln>
                <a:solidFill>
                  <a:schemeClr val="bg1"/>
                </a:solidFill>
                <a:effectLst/>
                <a:uFillTx/>
                <a:latin typeface="Gill Sans"/>
                <a:ea typeface="Gill Sans"/>
                <a:cs typeface="Gill Sans"/>
                <a:sym typeface="Gill Sans"/>
              </a:rPr>
              <a:t>anguage</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7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7" grpId="1" animBg="1" advAuto="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CC BY-SA RStudio"/>
          <p:cNvSpPr txBox="1"/>
          <p:nvPr/>
        </p:nvSpPr>
        <p:spPr>
          <a:xfrm>
            <a:off x="107771" y="13041442"/>
            <a:ext cx="2428558" cy="549276"/>
          </a:xfrm>
          <a:prstGeom prst="rect">
            <a:avLst/>
          </a:prstGeom>
          <a:ln w="12700">
            <a:miter lim="400000"/>
          </a:ln>
          <a:extLst>
            <a:ext uri="{C572A759-6A51-4108-AA02-DFA0A04FC94B}">
              <ma14:wrappingTextBoxFlag xmlns:ma14="http://schemas.microsoft.com/office/mac/drawingml/2011/main" xmlns="" val="1"/>
            </a:ext>
          </a:extLst>
        </p:spPr>
        <p:txBody>
          <a:bodyPr wrap="none" lIns="71437" tIns="71437" rIns="71437" bIns="71437" anchor="ctr">
            <a:spAutoFit/>
          </a:bodyPr>
          <a:lstStyle>
            <a:lvl1pPr>
              <a:defRPr sz="2500" u="sng">
                <a:solidFill>
                  <a:srgbClr val="78AAD6"/>
                </a:solidFill>
                <a:latin typeface="Source Sans Pro"/>
                <a:ea typeface="Source Sans Pro"/>
                <a:cs typeface="Source Sans Pro"/>
                <a:sym typeface="Source Sans Pro"/>
                <a:hlinkClick r:id="rId2"/>
              </a:defRPr>
            </a:lvl1pPr>
          </a:lstStyle>
          <a:p>
            <a:pPr>
              <a:defRPr u="none"/>
            </a:pPr>
            <a:r>
              <a:rPr u="sng">
                <a:hlinkClick r:id="rId2"/>
              </a:rPr>
              <a:t>CC BY-SA RStudio</a:t>
            </a:r>
          </a:p>
        </p:txBody>
      </p:sp>
      <p:graphicFrame>
        <p:nvGraphicFramePr>
          <p:cNvPr id="122" name="Table"/>
          <p:cNvGraphicFramePr/>
          <p:nvPr>
            <p:extLst/>
          </p:nvPr>
        </p:nvGraphicFramePr>
        <p:xfrm>
          <a:off x="3477768" y="0"/>
          <a:ext cx="17428464" cy="13589566"/>
        </p:xfrm>
        <a:graphic>
          <a:graphicData uri="http://schemas.openxmlformats.org/drawingml/2006/table">
            <a:tbl>
              <a:tblPr>
                <a:tableStyleId>{33BA23B1-9221-436E-865A-0063620EA4FD}</a:tableStyleId>
              </a:tblPr>
              <a:tblGrid>
                <a:gridCol w="8879378">
                  <a:extLst>
                    <a:ext uri="{9D8B030D-6E8A-4147-A177-3AD203B41FA5}">
                      <a16:colId xmlns:a16="http://schemas.microsoft.com/office/drawing/2014/main" val="20000"/>
                    </a:ext>
                  </a:extLst>
                </a:gridCol>
                <a:gridCol w="8549086">
                  <a:extLst>
                    <a:ext uri="{9D8B030D-6E8A-4147-A177-3AD203B41FA5}">
                      <a16:colId xmlns:a16="http://schemas.microsoft.com/office/drawing/2014/main" val="20001"/>
                    </a:ext>
                  </a:extLst>
                </a:gridCol>
              </a:tblGrid>
              <a:tr h="1773861">
                <a:tc>
                  <a:txBody>
                    <a:bodyPr/>
                    <a:lstStyle/>
                    <a:p>
                      <a:pPr defTabSz="914400">
                        <a:defRPr sz="1800"/>
                      </a:pPr>
                      <a:r>
                        <a:rPr sz="3200" dirty="0">
                          <a:latin typeface="Source Sans Pro"/>
                          <a:ea typeface="Source Sans Pro"/>
                          <a:cs typeface="Source Sans Pro"/>
                          <a:sym typeface="Source Sans Pro"/>
                        </a:rPr>
                        <a:t>Introduction and Visualize Data</a:t>
                      </a:r>
                    </a:p>
                  </a:txBody>
                  <a:tcPr marL="50800" marR="50800" marT="50800" marB="50800" anchor="ctr" horzOverflow="overflow">
                    <a:lnL w="63500">
                      <a:solidFill>
                        <a:srgbClr val="FFFFFF"/>
                      </a:solidFill>
                      <a:miter lim="400000"/>
                    </a:lnL>
                    <a:lnR w="63500">
                      <a:solidFill>
                        <a:srgbClr val="FFFFFF"/>
                      </a:solidFill>
                      <a:miter lim="400000"/>
                    </a:lnR>
                    <a:lnT w="63500">
                      <a:solidFill>
                        <a:srgbClr val="FFFFFF"/>
                      </a:solidFill>
                      <a:miter lim="400000"/>
                    </a:lnT>
                    <a:lnB w="63500">
                      <a:solidFill>
                        <a:srgbClr val="FFFFFF"/>
                      </a:solidFill>
                      <a:miter lim="400000"/>
                    </a:lnB>
                    <a:solidFill>
                      <a:srgbClr val="EBEBEB"/>
                    </a:solidFill>
                  </a:tcPr>
                </a:tc>
                <a:tc>
                  <a:txBody>
                    <a:bodyPr/>
                    <a:lstStyle/>
                    <a:p>
                      <a:pPr defTabSz="914400">
                        <a:defRPr sz="1800"/>
                      </a:pPr>
                      <a:r>
                        <a:rPr lang="en-GB" sz="3200" dirty="0">
                          <a:latin typeface="Source Sans Pro"/>
                          <a:ea typeface="Source Sans Pro"/>
                          <a:cs typeface="Source Sans Pro"/>
                          <a:sym typeface="Source Sans Pro"/>
                        </a:rPr>
                        <a:t>17</a:t>
                      </a:r>
                      <a:r>
                        <a:rPr lang="en-GB" sz="3200" baseline="30000" dirty="0">
                          <a:latin typeface="Source Sans Pro"/>
                          <a:ea typeface="Source Sans Pro"/>
                          <a:cs typeface="Source Sans Pro"/>
                          <a:sym typeface="Source Sans Pro"/>
                        </a:rPr>
                        <a:t>th</a:t>
                      </a:r>
                      <a:r>
                        <a:rPr lang="en-GB" sz="3200" dirty="0">
                          <a:latin typeface="Source Sans Pro"/>
                          <a:ea typeface="Source Sans Pro"/>
                          <a:cs typeface="Source Sans Pro"/>
                          <a:sym typeface="Source Sans Pro"/>
                        </a:rPr>
                        <a:t> Jan</a:t>
                      </a:r>
                    </a:p>
                  </a:txBody>
                  <a:tcPr marL="50800" marR="50800" marT="50800" marB="50800" anchor="ctr" horzOverflow="overflow">
                    <a:lnL w="63500">
                      <a:solidFill>
                        <a:srgbClr val="FFFFFF"/>
                      </a:solidFill>
                      <a:miter lim="400000"/>
                    </a:lnL>
                    <a:lnR w="63500">
                      <a:solidFill>
                        <a:srgbClr val="FFFFFF"/>
                      </a:solidFill>
                      <a:miter lim="400000"/>
                    </a:lnR>
                    <a:lnT w="63500">
                      <a:solidFill>
                        <a:srgbClr val="FFFFFF"/>
                      </a:solidFill>
                      <a:miter lim="400000"/>
                    </a:lnT>
                    <a:lnB w="63500">
                      <a:solidFill>
                        <a:srgbClr val="FFFFFF"/>
                      </a:solidFill>
                      <a:miter lim="400000"/>
                    </a:lnB>
                    <a:solidFill>
                      <a:srgbClr val="EBEBEB"/>
                    </a:solidFill>
                  </a:tcPr>
                </a:tc>
                <a:extLst>
                  <a:ext uri="{0D108BD9-81ED-4DB2-BD59-A6C34878D82A}">
                    <a16:rowId xmlns:a16="http://schemas.microsoft.com/office/drawing/2014/main" val="10000"/>
                  </a:ext>
                </a:extLst>
              </a:tr>
              <a:tr h="0">
                <a:tc>
                  <a:txBody>
                    <a:bodyPr/>
                    <a:lstStyle/>
                    <a:p>
                      <a:pPr defTabSz="914400">
                        <a:defRPr sz="1800"/>
                      </a:pPr>
                      <a:endParaRPr sz="3200" dirty="0">
                        <a:latin typeface="Source Sans Pro Light"/>
                        <a:ea typeface="Source Sans Pro Light"/>
                        <a:cs typeface="Source Sans Pro Light"/>
                        <a:sym typeface="Source Sans Pro Light"/>
                      </a:endParaRPr>
                    </a:p>
                  </a:txBody>
                  <a:tcPr marL="50800" marR="50800" marT="50800" marB="50800" anchor="ctr" horzOverflow="overflow">
                    <a:lnL w="63500">
                      <a:solidFill>
                        <a:srgbClr val="FFFFFF"/>
                      </a:solidFill>
                      <a:miter lim="400000"/>
                    </a:lnL>
                    <a:lnR w="63500">
                      <a:solidFill>
                        <a:srgbClr val="FFFFFF"/>
                      </a:solidFill>
                      <a:miter lim="400000"/>
                    </a:lnR>
                    <a:lnT w="63500">
                      <a:solidFill>
                        <a:srgbClr val="FFFFFF"/>
                      </a:solidFill>
                      <a:miter lim="400000"/>
                    </a:lnT>
                    <a:lnB w="63500">
                      <a:solidFill>
                        <a:srgbClr val="FFFFFF"/>
                      </a:solidFill>
                      <a:miter lim="400000"/>
                    </a:lnB>
                    <a:noFill/>
                  </a:tcPr>
                </a:tc>
                <a:tc>
                  <a:txBody>
                    <a:bodyPr/>
                    <a:lstStyle/>
                    <a:p>
                      <a:pPr defTabSz="914400">
                        <a:defRPr sz="1800"/>
                      </a:pPr>
                      <a:endParaRPr sz="3200" dirty="0">
                        <a:latin typeface="Source Sans Pro Light"/>
                        <a:ea typeface="Source Sans Pro Light"/>
                        <a:cs typeface="Source Sans Pro Light"/>
                        <a:sym typeface="Source Sans Pro Light"/>
                      </a:endParaRPr>
                    </a:p>
                  </a:txBody>
                  <a:tcPr marL="50800" marR="50800" marT="50800" marB="50800" anchor="ctr" horzOverflow="overflow">
                    <a:lnL w="63500">
                      <a:solidFill>
                        <a:srgbClr val="FFFFFF"/>
                      </a:solidFill>
                      <a:miter lim="400000"/>
                    </a:lnL>
                    <a:lnR w="63500">
                      <a:solidFill>
                        <a:srgbClr val="FFFFFF"/>
                      </a:solidFill>
                      <a:miter lim="400000"/>
                    </a:lnR>
                    <a:lnT w="63500">
                      <a:solidFill>
                        <a:srgbClr val="FFFFFF"/>
                      </a:solidFill>
                      <a:miter lim="400000"/>
                    </a:lnT>
                    <a:lnB w="63500">
                      <a:solidFill>
                        <a:srgbClr val="FFFFFF"/>
                      </a:solidFill>
                      <a:miter lim="400000"/>
                    </a:lnB>
                    <a:noFill/>
                  </a:tcPr>
                </a:tc>
                <a:extLst>
                  <a:ext uri="{0D108BD9-81ED-4DB2-BD59-A6C34878D82A}">
                    <a16:rowId xmlns:a16="http://schemas.microsoft.com/office/drawing/2014/main" val="10001"/>
                  </a:ext>
                </a:extLst>
              </a:tr>
              <a:tr h="1773861">
                <a:tc>
                  <a:txBody>
                    <a:bodyPr/>
                    <a:lstStyle/>
                    <a:p>
                      <a:pPr defTabSz="914400">
                        <a:defRPr sz="1800"/>
                      </a:pPr>
                      <a:r>
                        <a:rPr lang="en-GB" sz="3200" dirty="0">
                          <a:latin typeface="Source Sans Pro"/>
                          <a:ea typeface="Source Sans Pro"/>
                          <a:cs typeface="Source Sans Pro"/>
                          <a:sym typeface="Source Sans Pro"/>
                        </a:rPr>
                        <a:t>Transforming (</a:t>
                      </a:r>
                      <a:r>
                        <a:rPr lang="en-GB" sz="3200" dirty="0" err="1">
                          <a:latin typeface="Source Sans Pro"/>
                          <a:ea typeface="Source Sans Pro"/>
                          <a:cs typeface="Source Sans Pro"/>
                          <a:sym typeface="Source Sans Pro"/>
                        </a:rPr>
                        <a:t>subsetting</a:t>
                      </a:r>
                      <a:r>
                        <a:rPr lang="en-GB" sz="3200" dirty="0">
                          <a:latin typeface="Source Sans Pro"/>
                          <a:ea typeface="Source Sans Pro"/>
                          <a:cs typeface="Source Sans Pro"/>
                          <a:sym typeface="Source Sans Pro"/>
                        </a:rPr>
                        <a:t>) data</a:t>
                      </a:r>
                      <a:endParaRPr sz="3200" dirty="0">
                        <a:latin typeface="Source Sans Pro"/>
                        <a:ea typeface="Source Sans Pro"/>
                        <a:cs typeface="Source Sans Pro"/>
                        <a:sym typeface="Source Sans Pro"/>
                      </a:endParaRPr>
                    </a:p>
                  </a:txBody>
                  <a:tcPr marL="50800" marR="50800" marT="50800" marB="50800" anchor="ctr" horzOverflow="overflow">
                    <a:lnL w="63500">
                      <a:solidFill>
                        <a:srgbClr val="FFFFFF"/>
                      </a:solidFill>
                      <a:miter lim="400000"/>
                    </a:lnL>
                    <a:lnR w="63500">
                      <a:solidFill>
                        <a:srgbClr val="FFFFFF"/>
                      </a:solidFill>
                      <a:miter lim="400000"/>
                    </a:lnR>
                    <a:lnT w="63500">
                      <a:solidFill>
                        <a:srgbClr val="FFFFFF"/>
                      </a:solidFill>
                      <a:miter lim="400000"/>
                    </a:lnT>
                    <a:lnB w="63500">
                      <a:solidFill>
                        <a:srgbClr val="FFFFFF"/>
                      </a:solidFill>
                      <a:miter lim="400000"/>
                    </a:lnB>
                    <a:solidFill>
                      <a:srgbClr val="EBEBEB"/>
                    </a:solidFill>
                  </a:tcPr>
                </a:tc>
                <a:tc>
                  <a:txBody>
                    <a:bodyPr/>
                    <a:lstStyle/>
                    <a:p>
                      <a:pPr defTabSz="914400">
                        <a:defRPr sz="1800"/>
                      </a:pPr>
                      <a:r>
                        <a:rPr lang="en-GB" sz="3200" dirty="0">
                          <a:latin typeface="Source Sans Pro"/>
                          <a:ea typeface="Source Sans Pro"/>
                          <a:cs typeface="Source Sans Pro"/>
                          <a:sym typeface="Source Sans Pro"/>
                        </a:rPr>
                        <a:t>24</a:t>
                      </a:r>
                      <a:r>
                        <a:rPr lang="en-GB" sz="3200" baseline="30000" dirty="0">
                          <a:latin typeface="Source Sans Pro"/>
                          <a:ea typeface="Source Sans Pro"/>
                          <a:cs typeface="Source Sans Pro"/>
                          <a:sym typeface="Source Sans Pro"/>
                        </a:rPr>
                        <a:t>th</a:t>
                      </a:r>
                      <a:r>
                        <a:rPr lang="en-GB" sz="3200" dirty="0">
                          <a:latin typeface="Source Sans Pro"/>
                          <a:ea typeface="Source Sans Pro"/>
                          <a:cs typeface="Source Sans Pro"/>
                          <a:sym typeface="Source Sans Pro"/>
                        </a:rPr>
                        <a:t> Jan</a:t>
                      </a:r>
                    </a:p>
                  </a:txBody>
                  <a:tcPr marL="50800" marR="50800" marT="50800" marB="50800" anchor="ctr" horzOverflow="overflow">
                    <a:lnL w="63500">
                      <a:solidFill>
                        <a:srgbClr val="FFFFFF"/>
                      </a:solidFill>
                      <a:miter lim="400000"/>
                    </a:lnL>
                    <a:lnR w="63500">
                      <a:solidFill>
                        <a:srgbClr val="FFFFFF"/>
                      </a:solidFill>
                      <a:miter lim="400000"/>
                    </a:lnR>
                    <a:lnT w="63500">
                      <a:solidFill>
                        <a:srgbClr val="FFFFFF"/>
                      </a:solidFill>
                      <a:miter lim="400000"/>
                    </a:lnT>
                    <a:lnB w="63500">
                      <a:solidFill>
                        <a:srgbClr val="FFFFFF"/>
                      </a:solidFill>
                      <a:miter lim="400000"/>
                    </a:lnB>
                    <a:solidFill>
                      <a:srgbClr val="EBEBEB"/>
                    </a:solidFill>
                  </a:tcPr>
                </a:tc>
                <a:extLst>
                  <a:ext uri="{0D108BD9-81ED-4DB2-BD59-A6C34878D82A}">
                    <a16:rowId xmlns:a16="http://schemas.microsoft.com/office/drawing/2014/main" val="10002"/>
                  </a:ext>
                </a:extLst>
              </a:tr>
              <a:tr h="0">
                <a:tc>
                  <a:txBody>
                    <a:bodyPr/>
                    <a:lstStyle/>
                    <a:p>
                      <a:pPr defTabSz="914400">
                        <a:defRPr sz="1800"/>
                      </a:pPr>
                      <a:endParaRPr sz="3200" dirty="0">
                        <a:latin typeface="Source Sans Pro Light"/>
                        <a:ea typeface="Source Sans Pro Light"/>
                        <a:cs typeface="Source Sans Pro Light"/>
                        <a:sym typeface="Source Sans Pro Light"/>
                      </a:endParaRPr>
                    </a:p>
                  </a:txBody>
                  <a:tcPr marL="50800" marR="50800" marT="50800" marB="50800" anchor="ctr" horzOverflow="overflow">
                    <a:lnL w="63500">
                      <a:solidFill>
                        <a:srgbClr val="FFFFFF"/>
                      </a:solidFill>
                      <a:miter lim="400000"/>
                    </a:lnL>
                    <a:lnR w="63500">
                      <a:solidFill>
                        <a:srgbClr val="FFFFFF"/>
                      </a:solidFill>
                      <a:miter lim="400000"/>
                    </a:lnR>
                    <a:lnT w="63500">
                      <a:solidFill>
                        <a:srgbClr val="FFFFFF"/>
                      </a:solidFill>
                      <a:miter lim="400000"/>
                    </a:lnT>
                    <a:lnB w="63500">
                      <a:solidFill>
                        <a:srgbClr val="FFFFFF"/>
                      </a:solidFill>
                      <a:miter lim="400000"/>
                    </a:lnB>
                    <a:noFill/>
                  </a:tcPr>
                </a:tc>
                <a:tc>
                  <a:txBody>
                    <a:bodyPr/>
                    <a:lstStyle/>
                    <a:p>
                      <a:pPr defTabSz="914400">
                        <a:defRPr sz="1800"/>
                      </a:pPr>
                      <a:endParaRPr sz="3200" dirty="0">
                        <a:latin typeface="Source Sans Pro Light"/>
                        <a:ea typeface="Source Sans Pro Light"/>
                        <a:cs typeface="Source Sans Pro Light"/>
                        <a:sym typeface="Source Sans Pro Light"/>
                      </a:endParaRPr>
                    </a:p>
                  </a:txBody>
                  <a:tcPr marL="50800" marR="50800" marT="50800" marB="50800" anchor="ctr" horzOverflow="overflow">
                    <a:lnL w="63500">
                      <a:solidFill>
                        <a:srgbClr val="FFFFFF"/>
                      </a:solidFill>
                      <a:miter lim="400000"/>
                    </a:lnL>
                    <a:lnR w="63500">
                      <a:solidFill>
                        <a:srgbClr val="FFFFFF"/>
                      </a:solidFill>
                      <a:miter lim="400000"/>
                    </a:lnR>
                    <a:lnT w="63500">
                      <a:solidFill>
                        <a:srgbClr val="FFFFFF"/>
                      </a:solidFill>
                      <a:miter lim="400000"/>
                    </a:lnT>
                    <a:lnB w="63500">
                      <a:solidFill>
                        <a:srgbClr val="FFFFFF"/>
                      </a:solidFill>
                      <a:miter lim="400000"/>
                    </a:lnB>
                    <a:noFill/>
                  </a:tcPr>
                </a:tc>
                <a:extLst>
                  <a:ext uri="{0D108BD9-81ED-4DB2-BD59-A6C34878D82A}">
                    <a16:rowId xmlns:a16="http://schemas.microsoft.com/office/drawing/2014/main" val="10003"/>
                  </a:ext>
                </a:extLst>
              </a:tr>
              <a:tr h="1773861">
                <a:tc>
                  <a:txBody>
                    <a:bodyPr/>
                    <a:lstStyle/>
                    <a:p>
                      <a:pPr defTabSz="914400">
                        <a:defRPr sz="1800"/>
                      </a:pPr>
                      <a:r>
                        <a:rPr lang="en-GB" sz="3200" dirty="0">
                          <a:latin typeface="Source Sans Pro"/>
                          <a:ea typeface="Source Sans Pro"/>
                          <a:cs typeface="Source Sans Pro"/>
                          <a:sym typeface="Source Sans Pro"/>
                        </a:rPr>
                        <a:t>Importing and reshaping data</a:t>
                      </a:r>
                      <a:endParaRPr sz="3200" dirty="0">
                        <a:latin typeface="Source Sans Pro"/>
                        <a:ea typeface="Source Sans Pro"/>
                        <a:cs typeface="Source Sans Pro"/>
                        <a:sym typeface="Source Sans Pro"/>
                      </a:endParaRPr>
                    </a:p>
                  </a:txBody>
                  <a:tcPr marL="50800" marR="50800" marT="50800" marB="50800" anchor="ctr" horzOverflow="overflow">
                    <a:lnL w="63500">
                      <a:solidFill>
                        <a:srgbClr val="FFFFFF"/>
                      </a:solidFill>
                      <a:miter lim="400000"/>
                    </a:lnL>
                    <a:lnR w="63500">
                      <a:solidFill>
                        <a:srgbClr val="FFFFFF"/>
                      </a:solidFill>
                      <a:miter lim="400000"/>
                    </a:lnR>
                    <a:lnT w="63500">
                      <a:solidFill>
                        <a:srgbClr val="FFFFFF"/>
                      </a:solidFill>
                      <a:miter lim="400000"/>
                    </a:lnT>
                    <a:lnB w="63500" cap="flat" cmpd="sng" algn="ctr">
                      <a:solidFill>
                        <a:srgbClr val="FFFFFF"/>
                      </a:solidFill>
                      <a:prstDash val="solid"/>
                      <a:miter lim="400000"/>
                      <a:headEnd type="none" w="med" len="med"/>
                      <a:tailEnd type="none" w="med" len="med"/>
                    </a:lnB>
                    <a:solidFill>
                      <a:srgbClr val="EBEBE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sz="1800"/>
                      </a:pPr>
                      <a:r>
                        <a:rPr lang="en-GB" sz="3200" dirty="0">
                          <a:latin typeface="Source Sans Pro"/>
                          <a:ea typeface="Source Sans Pro"/>
                          <a:cs typeface="Source Sans Pro"/>
                          <a:sym typeface="Source Sans Pro"/>
                        </a:rPr>
                        <a:t>31</a:t>
                      </a:r>
                      <a:r>
                        <a:rPr lang="en-GB" sz="3200" baseline="30000" dirty="0">
                          <a:latin typeface="Source Sans Pro"/>
                          <a:ea typeface="Source Sans Pro"/>
                          <a:cs typeface="Source Sans Pro"/>
                          <a:sym typeface="Source Sans Pro"/>
                        </a:rPr>
                        <a:t>st</a:t>
                      </a:r>
                      <a:r>
                        <a:rPr lang="en-GB" sz="3200" dirty="0">
                          <a:latin typeface="Source Sans Pro"/>
                          <a:ea typeface="Source Sans Pro"/>
                          <a:cs typeface="Source Sans Pro"/>
                          <a:sym typeface="Source Sans Pro"/>
                        </a:rPr>
                        <a:t> Jan</a:t>
                      </a:r>
                    </a:p>
                  </a:txBody>
                  <a:tcPr marL="50800" marR="50800" marT="50800" marB="50800" anchor="ctr" horzOverflow="overflow">
                    <a:lnL w="63500">
                      <a:solidFill>
                        <a:srgbClr val="FFFFFF"/>
                      </a:solidFill>
                      <a:miter lim="400000"/>
                    </a:lnL>
                    <a:lnR w="63500">
                      <a:solidFill>
                        <a:srgbClr val="FFFFFF"/>
                      </a:solidFill>
                      <a:miter lim="400000"/>
                    </a:lnR>
                    <a:lnT w="63500">
                      <a:solidFill>
                        <a:srgbClr val="FFFFFF"/>
                      </a:solidFill>
                      <a:miter lim="400000"/>
                    </a:lnT>
                    <a:lnB w="63500" cap="flat" cmpd="sng" algn="ctr">
                      <a:solidFill>
                        <a:srgbClr val="FFFFFF"/>
                      </a:solidFill>
                      <a:prstDash val="solid"/>
                      <a:miter lim="400000"/>
                      <a:headEnd type="none" w="med" len="med"/>
                      <a:tailEnd type="none" w="med" len="med"/>
                    </a:lnB>
                    <a:solidFill>
                      <a:srgbClr val="EBEBEB"/>
                    </a:solidFill>
                  </a:tcPr>
                </a:tc>
                <a:extLst>
                  <a:ext uri="{0D108BD9-81ED-4DB2-BD59-A6C34878D82A}">
                    <a16:rowId xmlns:a16="http://schemas.microsoft.com/office/drawing/2014/main" val="10004"/>
                  </a:ext>
                </a:extLst>
              </a:tr>
              <a:tr h="0">
                <a:tc>
                  <a:txBody>
                    <a:bodyPr/>
                    <a:lstStyle/>
                    <a:p>
                      <a:pPr defTabSz="914400">
                        <a:defRPr sz="1800"/>
                      </a:pPr>
                      <a:endParaRPr sz="3200" dirty="0">
                        <a:latin typeface="Source Sans Pro"/>
                        <a:ea typeface="Source Sans Pro"/>
                        <a:cs typeface="Source Sans Pro"/>
                        <a:sym typeface="Source Sans Pro"/>
                      </a:endParaRPr>
                    </a:p>
                  </a:txBody>
                  <a:tcPr marL="50800" marR="50800" marT="50800" marB="50800" anchor="ctr" horzOverflow="overflow">
                    <a:lnL w="63500">
                      <a:solidFill>
                        <a:srgbClr val="FFFFFF"/>
                      </a:solidFill>
                      <a:miter lim="400000"/>
                    </a:lnL>
                    <a:lnR w="63500" cap="flat" cmpd="sng" algn="ctr">
                      <a:solidFill>
                        <a:srgbClr val="FFFFFF"/>
                      </a:solidFill>
                      <a:prstDash val="solid"/>
                      <a:miter lim="400000"/>
                      <a:headEnd type="none" w="med" len="med"/>
                      <a:tailEnd type="none" w="med" len="med"/>
                    </a:lnR>
                    <a:lnT w="63500">
                      <a:solidFill>
                        <a:srgbClr val="FFFFFF"/>
                      </a:solidFill>
                      <a:miter lim="400000"/>
                    </a:lnT>
                    <a:lnB w="63500" cap="flat" cmpd="sng" algn="ctr">
                      <a:solidFill>
                        <a:srgbClr val="FFFFFF"/>
                      </a:solidFill>
                      <a:prstDash val="solid"/>
                      <a:miter lim="400000"/>
                      <a:headEnd type="none" w="med" len="med"/>
                      <a:tailEnd type="none" w="med" len="med"/>
                    </a:lnB>
                    <a:noFill/>
                  </a:tcPr>
                </a:tc>
                <a:tc>
                  <a:txBody>
                    <a:bodyPr/>
                    <a:lstStyle/>
                    <a:p>
                      <a:pPr defTabSz="914400">
                        <a:defRPr sz="1800"/>
                      </a:pPr>
                      <a:endParaRPr sz="3200" dirty="0">
                        <a:latin typeface="Source Sans Pro"/>
                        <a:ea typeface="Source Sans Pro"/>
                        <a:cs typeface="Source Sans Pro"/>
                        <a:sym typeface="Source Sans Pro"/>
                      </a:endParaRPr>
                    </a:p>
                  </a:txBody>
                  <a:tcPr marL="50800" marR="50800" marT="50800" marB="50800" anchor="ctr" horzOverflow="overflow">
                    <a:lnL w="63500" cap="flat" cmpd="sng" algn="ctr">
                      <a:solidFill>
                        <a:srgbClr val="FFFFFF"/>
                      </a:solidFill>
                      <a:prstDash val="solid"/>
                      <a:miter lim="400000"/>
                      <a:headEnd type="none" w="med" len="med"/>
                      <a:tailEnd type="none" w="med" len="med"/>
                    </a:lnL>
                    <a:lnR w="63500">
                      <a:solidFill>
                        <a:srgbClr val="FFFFFF"/>
                      </a:solidFill>
                      <a:miter lim="400000"/>
                    </a:lnR>
                    <a:lnT w="63500">
                      <a:solidFill>
                        <a:srgbClr val="FFFFFF"/>
                      </a:solidFill>
                      <a:miter lim="400000"/>
                    </a:lnT>
                    <a:lnB w="63500" cap="flat" cmpd="sng" algn="ctr">
                      <a:solidFill>
                        <a:srgbClr val="FFFFFF"/>
                      </a:solidFill>
                      <a:prstDash val="solid"/>
                      <a:miter lim="400000"/>
                      <a:headEnd type="none" w="med" len="med"/>
                      <a:tailEnd type="none" w="med" len="med"/>
                    </a:lnB>
                    <a:noFill/>
                  </a:tcPr>
                </a:tc>
                <a:extLst>
                  <a:ext uri="{0D108BD9-81ED-4DB2-BD59-A6C34878D82A}">
                    <a16:rowId xmlns:a16="http://schemas.microsoft.com/office/drawing/2014/main" val="1550462026"/>
                  </a:ext>
                </a:extLst>
              </a:tr>
              <a:tr h="1773861">
                <a:tc>
                  <a:txBody>
                    <a:bodyPr/>
                    <a:lstStyle/>
                    <a:p>
                      <a:pPr defTabSz="914400">
                        <a:defRPr sz="1800"/>
                      </a:pPr>
                      <a:r>
                        <a:rPr sz="3200" dirty="0">
                          <a:latin typeface="Source Sans Pro"/>
                          <a:ea typeface="Source Sans Pro"/>
                          <a:cs typeface="Source Sans Pro"/>
                          <a:sym typeface="Source Sans Pro"/>
                        </a:rPr>
                        <a:t>Data Types</a:t>
                      </a:r>
                      <a:r>
                        <a:rPr lang="en-GB" sz="3200" dirty="0">
                          <a:latin typeface="Source Sans Pro"/>
                          <a:ea typeface="Source Sans Pro"/>
                          <a:cs typeface="Source Sans Pro"/>
                          <a:sym typeface="Source Sans Pro"/>
                        </a:rPr>
                        <a:t>: strings, factors, date-times</a:t>
                      </a:r>
                      <a:endParaRPr sz="3200" dirty="0">
                        <a:latin typeface="Source Sans Pro"/>
                        <a:ea typeface="Source Sans Pro"/>
                        <a:cs typeface="Source Sans Pro"/>
                        <a:sym typeface="Source Sans Pro"/>
                      </a:endParaRPr>
                    </a:p>
                  </a:txBody>
                  <a:tcPr marL="50800" marR="50800" marT="50800" marB="50800" anchor="ctr" horzOverflow="overflow">
                    <a:lnL w="63500">
                      <a:solidFill>
                        <a:srgbClr val="FFFFFF"/>
                      </a:solidFill>
                      <a:miter lim="400000"/>
                    </a:lnL>
                    <a:lnR w="63500" cap="flat" cmpd="sng" algn="ctr">
                      <a:solidFill>
                        <a:srgbClr val="FFFFFF"/>
                      </a:solidFill>
                      <a:prstDash val="solid"/>
                      <a:miter lim="400000"/>
                      <a:headEnd type="none" w="med" len="med"/>
                      <a:tailEnd type="none" w="med" len="med"/>
                    </a:lnR>
                    <a:lnT w="63500">
                      <a:solidFill>
                        <a:srgbClr val="FFFFFF"/>
                      </a:solidFill>
                      <a:miter lim="400000"/>
                    </a:lnT>
                    <a:lnB w="63500" cap="flat" cmpd="sng" algn="ctr">
                      <a:solidFill>
                        <a:srgbClr val="FFFFFF"/>
                      </a:solidFill>
                      <a:prstDash val="solid"/>
                      <a:miter lim="400000"/>
                      <a:headEnd type="none" w="med" len="med"/>
                      <a:tailEnd type="none" w="med" len="med"/>
                    </a:lnB>
                    <a:solidFill>
                      <a:srgbClr val="EBEBEB"/>
                    </a:solidFill>
                  </a:tcPr>
                </a:tc>
                <a:tc>
                  <a:txBody>
                    <a:bodyPr/>
                    <a:lstStyle/>
                    <a:p>
                      <a:pPr defTabSz="914400">
                        <a:defRPr sz="1800"/>
                      </a:pPr>
                      <a:r>
                        <a:rPr lang="en-GB" sz="3200" dirty="0">
                          <a:latin typeface="Source Sans Pro"/>
                          <a:ea typeface="Source Sans Pro"/>
                          <a:cs typeface="Source Sans Pro"/>
                          <a:sym typeface="Source Sans Pro"/>
                        </a:rPr>
                        <a:t>7</a:t>
                      </a:r>
                      <a:r>
                        <a:rPr lang="en-GB" sz="3200" baseline="30000" dirty="0">
                          <a:latin typeface="Source Sans Pro"/>
                          <a:ea typeface="Source Sans Pro"/>
                          <a:cs typeface="Source Sans Pro"/>
                          <a:sym typeface="Source Sans Pro"/>
                        </a:rPr>
                        <a:t>th</a:t>
                      </a:r>
                      <a:r>
                        <a:rPr lang="en-GB" sz="3200" dirty="0">
                          <a:latin typeface="Source Sans Pro"/>
                          <a:ea typeface="Source Sans Pro"/>
                          <a:cs typeface="Source Sans Pro"/>
                          <a:sym typeface="Source Sans Pro"/>
                        </a:rPr>
                        <a:t> Feb</a:t>
                      </a:r>
                    </a:p>
                  </a:txBody>
                  <a:tcPr marL="50800" marR="50800" marT="50800" marB="50800" anchor="ctr" horzOverflow="overflow">
                    <a:lnL w="63500" cap="flat" cmpd="sng" algn="ctr">
                      <a:solidFill>
                        <a:srgbClr val="FFFFFF"/>
                      </a:solidFill>
                      <a:prstDash val="solid"/>
                      <a:miter lim="400000"/>
                      <a:headEnd type="none" w="med" len="med"/>
                      <a:tailEnd type="none" w="med" len="med"/>
                    </a:lnL>
                    <a:lnR w="63500">
                      <a:solidFill>
                        <a:srgbClr val="FFFFFF"/>
                      </a:solidFill>
                      <a:miter lim="400000"/>
                    </a:lnR>
                    <a:lnT w="63500">
                      <a:solidFill>
                        <a:srgbClr val="FFFFFF"/>
                      </a:solidFill>
                      <a:miter lim="400000"/>
                    </a:lnT>
                    <a:lnB w="63500" cap="flat" cmpd="sng" algn="ctr">
                      <a:solidFill>
                        <a:srgbClr val="FFFFFF"/>
                      </a:solidFill>
                      <a:prstDash val="solid"/>
                      <a:miter lim="400000"/>
                      <a:headEnd type="none" w="med" len="med"/>
                      <a:tailEnd type="none" w="med" len="med"/>
                    </a:lnB>
                    <a:solidFill>
                      <a:srgbClr val="EBEBEB"/>
                    </a:solidFill>
                  </a:tcPr>
                </a:tc>
                <a:extLst>
                  <a:ext uri="{0D108BD9-81ED-4DB2-BD59-A6C34878D82A}">
                    <a16:rowId xmlns:a16="http://schemas.microsoft.com/office/drawing/2014/main" val="1581464784"/>
                  </a:ext>
                </a:extLst>
              </a:tr>
              <a:tr h="0">
                <a:tc>
                  <a:txBody>
                    <a:bodyPr/>
                    <a:lstStyle/>
                    <a:p>
                      <a:pPr defTabSz="914400">
                        <a:defRPr sz="1800"/>
                      </a:pPr>
                      <a:endParaRPr sz="3200" dirty="0">
                        <a:latin typeface="Source Sans Pro Light"/>
                        <a:ea typeface="Source Sans Pro Light"/>
                        <a:cs typeface="Source Sans Pro Light"/>
                        <a:sym typeface="Source Sans Pro Light"/>
                      </a:endParaRPr>
                    </a:p>
                  </a:txBody>
                  <a:tcPr marL="50800" marR="50800" marT="50800" marB="50800" anchor="ctr" horzOverflow="overflow">
                    <a:lnL w="63500">
                      <a:solidFill>
                        <a:srgbClr val="FFFFFF"/>
                      </a:solidFill>
                      <a:miter lim="400000"/>
                    </a:lnL>
                    <a:lnR w="63500" cap="flat" cmpd="sng" algn="ctr">
                      <a:solidFill>
                        <a:srgbClr val="FFFFFF"/>
                      </a:solidFill>
                      <a:prstDash val="solid"/>
                      <a:miter lim="400000"/>
                      <a:headEnd type="none" w="med" len="med"/>
                      <a:tailEnd type="none" w="med" len="med"/>
                    </a:lnR>
                    <a:lnT w="63500">
                      <a:solidFill>
                        <a:srgbClr val="FFFFFF"/>
                      </a:solidFill>
                      <a:miter lim="400000"/>
                    </a:lnT>
                    <a:lnB w="63500" cap="flat" cmpd="sng" algn="ctr">
                      <a:solidFill>
                        <a:srgbClr val="FFFFFF"/>
                      </a:solidFill>
                      <a:prstDash val="solid"/>
                      <a:miter lim="400000"/>
                      <a:headEnd type="none" w="med" len="med"/>
                      <a:tailEnd type="none" w="med" len="med"/>
                    </a:lnB>
                    <a:noFill/>
                  </a:tcPr>
                </a:tc>
                <a:tc>
                  <a:txBody>
                    <a:bodyPr/>
                    <a:lstStyle/>
                    <a:p>
                      <a:pPr defTabSz="914400">
                        <a:defRPr sz="1800"/>
                      </a:pPr>
                      <a:endParaRPr sz="3200" dirty="0">
                        <a:latin typeface="Source Sans Pro Light"/>
                        <a:ea typeface="Source Sans Pro Light"/>
                        <a:cs typeface="Source Sans Pro Light"/>
                        <a:sym typeface="Source Sans Pro Light"/>
                      </a:endParaRPr>
                    </a:p>
                  </a:txBody>
                  <a:tcPr marL="50800" marR="50800" marT="50800" marB="50800" anchor="ctr" horzOverflow="overflow">
                    <a:lnL w="63500" cap="flat" cmpd="sng" algn="ctr">
                      <a:solidFill>
                        <a:srgbClr val="FFFFFF"/>
                      </a:solidFill>
                      <a:prstDash val="solid"/>
                      <a:miter lim="400000"/>
                      <a:headEnd type="none" w="med" len="med"/>
                      <a:tailEnd type="none" w="med" len="med"/>
                    </a:lnL>
                    <a:lnR w="63500">
                      <a:solidFill>
                        <a:srgbClr val="FFFFFF"/>
                      </a:solidFill>
                      <a:miter lim="400000"/>
                    </a:lnR>
                    <a:lnT w="63500">
                      <a:solidFill>
                        <a:srgbClr val="FFFFFF"/>
                      </a:solidFill>
                      <a:miter lim="400000"/>
                    </a:lnT>
                    <a:lnB w="63500" cap="flat" cmpd="sng" algn="ctr">
                      <a:solidFill>
                        <a:srgbClr val="FFFFFF"/>
                      </a:solidFill>
                      <a:prstDash val="solid"/>
                      <a:miter lim="400000"/>
                      <a:headEnd type="none" w="med" len="med"/>
                      <a:tailEnd type="none" w="med" len="med"/>
                    </a:lnB>
                    <a:noFill/>
                  </a:tcPr>
                </a:tc>
                <a:extLst>
                  <a:ext uri="{0D108BD9-81ED-4DB2-BD59-A6C34878D82A}">
                    <a16:rowId xmlns:a16="http://schemas.microsoft.com/office/drawing/2014/main" val="1919744957"/>
                  </a:ext>
                </a:extLst>
              </a:tr>
              <a:tr h="1773861">
                <a:tc>
                  <a:txBody>
                    <a:bodyPr/>
                    <a:lstStyle/>
                    <a:p>
                      <a:pPr defTabSz="914400">
                        <a:defRPr sz="1800"/>
                      </a:pPr>
                      <a:r>
                        <a:rPr sz="3200" dirty="0">
                          <a:latin typeface="Source Sans Pro"/>
                          <a:ea typeface="Source Sans Pro"/>
                          <a:cs typeface="Source Sans Pro"/>
                          <a:sym typeface="Source Sans Pro"/>
                        </a:rPr>
                        <a:t>Iteration</a:t>
                      </a:r>
                      <a:r>
                        <a:rPr lang="en-GB" sz="3200" dirty="0">
                          <a:latin typeface="Source Sans Pro"/>
                          <a:ea typeface="Source Sans Pro"/>
                          <a:cs typeface="Source Sans Pro"/>
                          <a:sym typeface="Source Sans Pro"/>
                        </a:rPr>
                        <a:t> &amp; Modelling</a:t>
                      </a:r>
                      <a:endParaRPr sz="3200" dirty="0">
                        <a:latin typeface="Source Sans Pro"/>
                        <a:ea typeface="Source Sans Pro"/>
                        <a:cs typeface="Source Sans Pro"/>
                        <a:sym typeface="Source Sans Pro"/>
                      </a:endParaRPr>
                    </a:p>
                  </a:txBody>
                  <a:tcPr marL="50800" marR="50800" marT="50800" marB="50800" anchor="ctr" horzOverflow="overflow">
                    <a:lnL w="63500">
                      <a:solidFill>
                        <a:srgbClr val="FFFFFF"/>
                      </a:solidFill>
                      <a:miter lim="400000"/>
                    </a:lnL>
                    <a:lnR w="63500" cap="flat" cmpd="sng" algn="ctr">
                      <a:solidFill>
                        <a:srgbClr val="FFFFFF"/>
                      </a:solidFill>
                      <a:prstDash val="solid"/>
                      <a:miter lim="400000"/>
                      <a:headEnd type="none" w="med" len="med"/>
                      <a:tailEnd type="none" w="med" len="med"/>
                    </a:lnR>
                    <a:lnT w="63500" cap="flat" cmpd="sng" algn="ctr">
                      <a:solidFill>
                        <a:srgbClr val="FFFFFF"/>
                      </a:solidFill>
                      <a:prstDash val="solid"/>
                      <a:miter lim="400000"/>
                      <a:headEnd type="none" w="med" len="med"/>
                      <a:tailEnd type="none" w="med" len="med"/>
                    </a:lnT>
                    <a:lnB w="63500" cap="flat" cmpd="sng" algn="ctr">
                      <a:solidFill>
                        <a:srgbClr val="FFFFFF"/>
                      </a:solidFill>
                      <a:prstDash val="solid"/>
                      <a:miter lim="400000"/>
                      <a:headEnd type="none" w="med" len="med"/>
                      <a:tailEnd type="none" w="med" len="med"/>
                    </a:lnB>
                    <a:solidFill>
                      <a:srgbClr val="EBEBEB"/>
                    </a:solidFill>
                  </a:tcPr>
                </a:tc>
                <a:tc>
                  <a:txBody>
                    <a:bodyPr/>
                    <a:lstStyle/>
                    <a:p>
                      <a:pPr defTabSz="914400">
                        <a:defRPr sz="1800"/>
                      </a:pPr>
                      <a:r>
                        <a:rPr lang="en-GB" sz="3200" dirty="0">
                          <a:latin typeface="Source Sans Pro"/>
                          <a:ea typeface="Source Sans Pro"/>
                          <a:cs typeface="Source Sans Pro"/>
                          <a:sym typeface="Source Sans Pro"/>
                        </a:rPr>
                        <a:t>14</a:t>
                      </a:r>
                      <a:r>
                        <a:rPr lang="en-GB" sz="3200" baseline="30000" dirty="0">
                          <a:latin typeface="Source Sans Pro"/>
                          <a:ea typeface="Source Sans Pro"/>
                          <a:cs typeface="Source Sans Pro"/>
                          <a:sym typeface="Source Sans Pro"/>
                        </a:rPr>
                        <a:t>th</a:t>
                      </a:r>
                      <a:r>
                        <a:rPr lang="en-GB" sz="3200" dirty="0">
                          <a:latin typeface="Source Sans Pro"/>
                          <a:ea typeface="Source Sans Pro"/>
                          <a:cs typeface="Source Sans Pro"/>
                          <a:sym typeface="Source Sans Pro"/>
                        </a:rPr>
                        <a:t> Feb</a:t>
                      </a:r>
                    </a:p>
                  </a:txBody>
                  <a:tcPr marL="50800" marR="50800" marT="50800" marB="50800" anchor="ctr" horzOverflow="overflow">
                    <a:lnL w="63500" cap="flat" cmpd="sng" algn="ctr">
                      <a:solidFill>
                        <a:srgbClr val="FFFFFF"/>
                      </a:solidFill>
                      <a:prstDash val="solid"/>
                      <a:miter lim="400000"/>
                      <a:headEnd type="none" w="med" len="med"/>
                      <a:tailEnd type="none" w="med" len="med"/>
                    </a:lnL>
                    <a:lnR w="63500">
                      <a:solidFill>
                        <a:srgbClr val="FFFFFF"/>
                      </a:solidFill>
                      <a:miter lim="400000"/>
                    </a:lnR>
                    <a:lnT w="63500" cap="flat" cmpd="sng" algn="ctr">
                      <a:solidFill>
                        <a:srgbClr val="FFFFFF"/>
                      </a:solidFill>
                      <a:prstDash val="solid"/>
                      <a:miter lim="400000"/>
                      <a:headEnd type="none" w="med" len="med"/>
                      <a:tailEnd type="none" w="med" len="med"/>
                    </a:lnT>
                    <a:lnB w="63500" cap="flat" cmpd="sng" algn="ctr">
                      <a:solidFill>
                        <a:srgbClr val="FFFFFF"/>
                      </a:solidFill>
                      <a:prstDash val="solid"/>
                      <a:miter lim="400000"/>
                      <a:headEnd type="none" w="med" len="med"/>
                      <a:tailEnd type="none" w="med" len="med"/>
                    </a:lnB>
                    <a:solidFill>
                      <a:srgbClr val="EBEBEB"/>
                    </a:solidFill>
                  </a:tcPr>
                </a:tc>
                <a:extLst>
                  <a:ext uri="{0D108BD9-81ED-4DB2-BD59-A6C34878D82A}">
                    <a16:rowId xmlns:a16="http://schemas.microsoft.com/office/drawing/2014/main" val="333181928"/>
                  </a:ext>
                </a:extLst>
              </a:tr>
              <a:tr h="0">
                <a:tc>
                  <a:txBody>
                    <a:bodyPr/>
                    <a:lstStyle/>
                    <a:p>
                      <a:pPr defTabSz="914400">
                        <a:defRPr sz="1800"/>
                      </a:pPr>
                      <a:endParaRPr sz="3200" dirty="0">
                        <a:latin typeface="Source Sans Pro Light"/>
                        <a:ea typeface="Source Sans Pro Light"/>
                        <a:cs typeface="Source Sans Pro Light"/>
                        <a:sym typeface="Source Sans Pro Light"/>
                      </a:endParaRPr>
                    </a:p>
                  </a:txBody>
                  <a:tcPr marL="50800" marR="50800" marT="50800" marB="50800" anchor="ctr" horzOverflow="overflow">
                    <a:lnL w="63500">
                      <a:solidFill>
                        <a:srgbClr val="FFFFFF"/>
                      </a:solidFill>
                      <a:miter lim="400000"/>
                    </a:lnL>
                    <a:lnR w="63500" cap="flat" cmpd="sng" algn="ctr">
                      <a:solidFill>
                        <a:srgbClr val="FFFFFF"/>
                      </a:solidFill>
                      <a:prstDash val="solid"/>
                      <a:miter lim="400000"/>
                      <a:headEnd type="none" w="med" len="med"/>
                      <a:tailEnd type="none" w="med" len="med"/>
                    </a:lnR>
                    <a:lnT w="63500" cap="flat" cmpd="sng" algn="ctr">
                      <a:solidFill>
                        <a:srgbClr val="FFFFFF"/>
                      </a:solidFill>
                      <a:prstDash val="solid"/>
                      <a:miter lim="400000"/>
                      <a:headEnd type="none" w="med" len="med"/>
                      <a:tailEnd type="none" w="med" len="med"/>
                    </a:lnT>
                    <a:lnB w="63500" cap="flat" cmpd="sng" algn="ctr">
                      <a:solidFill>
                        <a:srgbClr val="FFFFFF"/>
                      </a:solidFill>
                      <a:prstDash val="solid"/>
                      <a:miter lim="400000"/>
                      <a:headEnd type="none" w="med" len="med"/>
                      <a:tailEnd type="none" w="med" len="med"/>
                    </a:lnB>
                    <a:solidFill>
                      <a:schemeClr val="bg1"/>
                    </a:solidFill>
                  </a:tcPr>
                </a:tc>
                <a:tc>
                  <a:txBody>
                    <a:bodyPr/>
                    <a:lstStyle/>
                    <a:p>
                      <a:pPr defTabSz="914400">
                        <a:defRPr sz="1800"/>
                      </a:pPr>
                      <a:endParaRPr sz="3200" dirty="0">
                        <a:latin typeface="Source Sans Pro Light"/>
                        <a:ea typeface="Source Sans Pro Light"/>
                        <a:cs typeface="Source Sans Pro Light"/>
                        <a:sym typeface="Source Sans Pro Light"/>
                      </a:endParaRPr>
                    </a:p>
                  </a:txBody>
                  <a:tcPr marL="50800" marR="50800" marT="50800" marB="50800" anchor="ctr" horzOverflow="overflow">
                    <a:lnL w="63500" cap="flat" cmpd="sng" algn="ctr">
                      <a:solidFill>
                        <a:srgbClr val="FFFFFF"/>
                      </a:solidFill>
                      <a:prstDash val="solid"/>
                      <a:miter lim="400000"/>
                      <a:headEnd type="none" w="med" len="med"/>
                      <a:tailEnd type="none" w="med" len="med"/>
                    </a:lnL>
                    <a:lnR w="63500">
                      <a:solidFill>
                        <a:srgbClr val="FFFFFF"/>
                      </a:solidFill>
                      <a:miter lim="400000"/>
                    </a:lnR>
                    <a:lnT w="63500" cap="flat" cmpd="sng" algn="ctr">
                      <a:solidFill>
                        <a:srgbClr val="FFFFFF"/>
                      </a:solidFill>
                      <a:prstDash val="solid"/>
                      <a:miter lim="400000"/>
                      <a:headEnd type="none" w="med" len="med"/>
                      <a:tailEnd type="none" w="med" len="med"/>
                    </a:lnT>
                    <a:lnB w="63500" cap="flat" cmpd="sng" algn="ctr">
                      <a:solidFill>
                        <a:srgbClr val="FFFFFF"/>
                      </a:solidFill>
                      <a:prstDash val="solid"/>
                      <a:miter lim="400000"/>
                      <a:headEnd type="none" w="med" len="med"/>
                      <a:tailEnd type="none" w="med" len="med"/>
                    </a:lnB>
                    <a:solidFill>
                      <a:schemeClr val="bg1"/>
                    </a:solidFill>
                  </a:tcPr>
                </a:tc>
                <a:extLst>
                  <a:ext uri="{0D108BD9-81ED-4DB2-BD59-A6C34878D82A}">
                    <a16:rowId xmlns:a16="http://schemas.microsoft.com/office/drawing/2014/main" val="2412824132"/>
                  </a:ext>
                </a:extLst>
              </a:tr>
              <a:tr h="1773861">
                <a:tc>
                  <a:txBody>
                    <a:bodyPr/>
                    <a:lstStyle/>
                    <a:p>
                      <a:pPr defTabSz="914400">
                        <a:defRPr sz="1800"/>
                      </a:pPr>
                      <a:r>
                        <a:rPr lang="en-GB" sz="3200" dirty="0">
                          <a:latin typeface="Source Sans Pro"/>
                          <a:ea typeface="Source Sans Pro"/>
                          <a:cs typeface="Source Sans Pro"/>
                          <a:sym typeface="Source Sans Pro"/>
                        </a:rPr>
                        <a:t>Reproducible reporting</a:t>
                      </a:r>
                      <a:endParaRPr sz="3200" dirty="0">
                        <a:latin typeface="Source Sans Pro"/>
                        <a:ea typeface="Source Sans Pro"/>
                        <a:cs typeface="Source Sans Pro"/>
                        <a:sym typeface="Source Sans Pro"/>
                      </a:endParaRPr>
                    </a:p>
                  </a:txBody>
                  <a:tcPr marL="50800" marR="50800" marT="50800" marB="50800" anchor="ctr" horzOverflow="overflow">
                    <a:lnL w="63500">
                      <a:solidFill>
                        <a:srgbClr val="FFFFFF"/>
                      </a:solidFill>
                      <a:miter lim="400000"/>
                    </a:lnL>
                    <a:lnR w="63500" cap="flat" cmpd="sng" algn="ctr">
                      <a:solidFill>
                        <a:srgbClr val="FFFFFF"/>
                      </a:solidFill>
                      <a:prstDash val="solid"/>
                      <a:miter lim="400000"/>
                      <a:headEnd type="none" w="med" len="med"/>
                      <a:tailEnd type="none" w="med" len="med"/>
                    </a:lnR>
                    <a:lnT w="63500" cap="flat" cmpd="sng" algn="ctr">
                      <a:solidFill>
                        <a:srgbClr val="FFFFFF"/>
                      </a:solidFill>
                      <a:prstDash val="solid"/>
                      <a:miter lim="400000"/>
                      <a:headEnd type="none" w="med" len="med"/>
                      <a:tailEnd type="none" w="med" len="med"/>
                    </a:lnT>
                    <a:lnB w="63500">
                      <a:solidFill>
                        <a:srgbClr val="FFFFFF"/>
                      </a:solidFill>
                      <a:miter lim="400000"/>
                    </a:lnB>
                    <a:solidFill>
                      <a:srgbClr val="EBEBEB"/>
                    </a:solidFill>
                  </a:tcPr>
                </a:tc>
                <a:tc>
                  <a:txBody>
                    <a:bodyPr/>
                    <a:lstStyle/>
                    <a:p>
                      <a:pPr defTabSz="914400">
                        <a:defRPr sz="1800"/>
                      </a:pPr>
                      <a:r>
                        <a:rPr lang="en-GB" sz="3200" dirty="0">
                          <a:latin typeface="Source Sans Pro"/>
                          <a:ea typeface="Source Sans Pro"/>
                          <a:cs typeface="Source Sans Pro"/>
                          <a:sym typeface="Source Sans Pro"/>
                        </a:rPr>
                        <a:t>21</a:t>
                      </a:r>
                      <a:r>
                        <a:rPr lang="en-GB" sz="3200" baseline="30000" dirty="0">
                          <a:latin typeface="Source Sans Pro"/>
                          <a:ea typeface="Source Sans Pro"/>
                          <a:cs typeface="Source Sans Pro"/>
                          <a:sym typeface="Source Sans Pro"/>
                        </a:rPr>
                        <a:t>st</a:t>
                      </a:r>
                      <a:r>
                        <a:rPr lang="en-GB" sz="3200" dirty="0">
                          <a:latin typeface="Source Sans Pro"/>
                          <a:ea typeface="Source Sans Pro"/>
                          <a:cs typeface="Source Sans Pro"/>
                          <a:sym typeface="Source Sans Pro"/>
                        </a:rPr>
                        <a:t> Feb</a:t>
                      </a:r>
                    </a:p>
                  </a:txBody>
                  <a:tcPr marL="50800" marR="50800" marT="50800" marB="50800" anchor="ctr" horzOverflow="overflow">
                    <a:lnL w="63500" cap="flat" cmpd="sng" algn="ctr">
                      <a:solidFill>
                        <a:srgbClr val="FFFFFF"/>
                      </a:solidFill>
                      <a:prstDash val="solid"/>
                      <a:miter lim="400000"/>
                      <a:headEnd type="none" w="med" len="med"/>
                      <a:tailEnd type="none" w="med" len="med"/>
                    </a:lnL>
                    <a:lnR w="63500">
                      <a:solidFill>
                        <a:srgbClr val="FFFFFF"/>
                      </a:solidFill>
                      <a:miter lim="400000"/>
                    </a:lnR>
                    <a:lnT w="63500" cap="flat" cmpd="sng" algn="ctr">
                      <a:solidFill>
                        <a:srgbClr val="FFFFFF"/>
                      </a:solidFill>
                      <a:prstDash val="solid"/>
                      <a:miter lim="400000"/>
                      <a:headEnd type="none" w="med" len="med"/>
                      <a:tailEnd type="none" w="med" len="med"/>
                    </a:lnT>
                    <a:lnB w="63500">
                      <a:solidFill>
                        <a:srgbClr val="FFFFFF"/>
                      </a:solidFill>
                      <a:miter lim="400000"/>
                    </a:lnB>
                    <a:solidFill>
                      <a:srgbClr val="EBEBEB"/>
                    </a:solidFill>
                  </a:tcPr>
                </a:tc>
                <a:extLst>
                  <a:ext uri="{0D108BD9-81ED-4DB2-BD59-A6C34878D82A}">
                    <a16:rowId xmlns:a16="http://schemas.microsoft.com/office/drawing/2014/main" val="805305682"/>
                  </a:ext>
                </a:extLst>
              </a:tr>
            </a:tbl>
          </a:graphicData>
        </a:graphic>
      </p:graphicFrame>
    </p:spTree>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1" name="Shape 731"/>
          <p:cNvSpPr txBox="1"/>
          <p:nvPr/>
        </p:nvSpPr>
        <p:spPr>
          <a:xfrm>
            <a:off x="-91160" y="13054142"/>
            <a:ext cx="2826421" cy="5238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a:defRPr sz="2500" u="sng">
                <a:solidFill>
                  <a:srgbClr val="78AAD6"/>
                </a:solidFill>
                <a:latin typeface="Helvetica"/>
                <a:ea typeface="Helvetica"/>
                <a:cs typeface="Helvetica"/>
                <a:sym typeface="Helvetica"/>
                <a:hlinkClick r:id="rId3"/>
              </a:defRPr>
            </a:lvl1pPr>
          </a:lstStyle>
          <a:p>
            <a:pPr>
              <a:defRPr u="none"/>
            </a:pPr>
            <a:r>
              <a:rPr u="sng">
                <a:hlinkClick r:id="rId3"/>
              </a:rPr>
              <a:t>CC BY-SA RStudio</a:t>
            </a:r>
          </a:p>
        </p:txBody>
      </p:sp>
      <p:pic>
        <p:nvPicPr>
          <p:cNvPr id="732" name="rmarkdown.png"/>
          <p:cNvPicPr>
            <a:picLocks noChangeAspect="1"/>
          </p:cNvPicPr>
          <p:nvPr/>
        </p:nvPicPr>
        <p:blipFill>
          <a:blip r:embed="rId4">
            <a:extLst/>
          </a:blip>
          <a:stretch>
            <a:fillRect/>
          </a:stretch>
        </p:blipFill>
        <p:spPr>
          <a:xfrm>
            <a:off x="22453674" y="11724042"/>
            <a:ext cx="1533934" cy="1778001"/>
          </a:xfrm>
          <a:prstGeom prst="rect">
            <a:avLst/>
          </a:prstGeom>
          <a:ln w="12700">
            <a:miter lim="400000"/>
          </a:ln>
        </p:spPr>
      </p:pic>
      <p:sp>
        <p:nvSpPr>
          <p:cNvPr id="734" name="Shape 734"/>
          <p:cNvSpPr/>
          <p:nvPr/>
        </p:nvSpPr>
        <p:spPr>
          <a:xfrm>
            <a:off x="14775233" y="5724803"/>
            <a:ext cx="5592502" cy="7236196"/>
          </a:xfrm>
          <a:prstGeom prst="rect">
            <a:avLst/>
          </a:prstGeom>
          <a:solidFill>
            <a:srgbClr val="FFFFFF"/>
          </a:solidFill>
          <a:ln w="12700">
            <a:solidFill>
              <a:srgbClr val="000000"/>
            </a:solidFill>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defRPr>
            </a:pPr>
            <a:endParaRPr/>
          </a:p>
        </p:txBody>
      </p:sp>
      <p:sp>
        <p:nvSpPr>
          <p:cNvPr id="735" name="Shape 735"/>
          <p:cNvSpPr/>
          <p:nvPr/>
        </p:nvSpPr>
        <p:spPr>
          <a:xfrm>
            <a:off x="13092348" y="8403226"/>
            <a:ext cx="1270001" cy="1129255"/>
          </a:xfrm>
          <a:prstGeom prst="rightArrow">
            <a:avLst>
              <a:gd name="adj1" fmla="val 48054"/>
              <a:gd name="adj2" fmla="val 46669"/>
            </a:avLst>
          </a:prstGeom>
          <a:solidFill>
            <a:schemeClr val="accent1">
              <a:satOff val="-3355"/>
              <a:lumOff val="26614"/>
            </a:schemeClr>
          </a:solidFill>
          <a:ln w="12700">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defRPr>
            </a:pPr>
            <a:endParaRPr/>
          </a:p>
        </p:txBody>
      </p:sp>
      <p:sp>
        <p:nvSpPr>
          <p:cNvPr id="737" name="Shape 737"/>
          <p:cNvSpPr/>
          <p:nvPr/>
        </p:nvSpPr>
        <p:spPr>
          <a:xfrm>
            <a:off x="4257741" y="5769916"/>
            <a:ext cx="8428074" cy="6903523"/>
          </a:xfrm>
          <a:prstGeom prst="rect">
            <a:avLst/>
          </a:prstGeom>
          <a:solidFill>
            <a:srgbClr val="F0F2F4"/>
          </a:solidFill>
          <a:ln w="25400">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defRPr>
            </a:pPr>
            <a:endParaRPr/>
          </a:p>
        </p:txBody>
      </p:sp>
      <p:sp>
        <p:nvSpPr>
          <p:cNvPr id="738" name="Shape 738"/>
          <p:cNvSpPr txBox="1"/>
          <p:nvPr/>
        </p:nvSpPr>
        <p:spPr>
          <a:xfrm>
            <a:off x="4617197" y="6010924"/>
            <a:ext cx="7511692" cy="642150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pPr algn="l">
              <a:spcBef>
                <a:spcPts val="1500"/>
              </a:spcBef>
              <a:defRPr sz="4000">
                <a:latin typeface="Monaco"/>
                <a:ea typeface="Monaco"/>
                <a:cs typeface="Monaco"/>
                <a:sym typeface="Monaco"/>
              </a:defRPr>
            </a:pPr>
            <a:r>
              <a:rPr dirty="0">
                <a:latin typeface="Courier New" panose="02070309020205020404" pitchFamily="49" charset="0"/>
                <a:cs typeface="Courier New" panose="02070309020205020404" pitchFamily="49" charset="0"/>
              </a:rPr>
              <a:t>---</a:t>
            </a:r>
          </a:p>
          <a:p>
            <a:pPr algn="l">
              <a:spcBef>
                <a:spcPts val="1500"/>
              </a:spcBef>
              <a:defRPr sz="4000">
                <a:latin typeface="Monaco"/>
                <a:ea typeface="Monaco"/>
                <a:cs typeface="Monaco"/>
                <a:sym typeface="Monaco"/>
              </a:defRPr>
            </a:pPr>
            <a:r>
              <a:rPr dirty="0">
                <a:latin typeface="Courier New" panose="02070309020205020404" pitchFamily="49" charset="0"/>
                <a:cs typeface="Courier New" panose="02070309020205020404" pitchFamily="49" charset="0"/>
              </a:rPr>
              <a:t>title: "Untitled"</a:t>
            </a:r>
          </a:p>
          <a:p>
            <a:pPr algn="l">
              <a:spcBef>
                <a:spcPts val="1500"/>
              </a:spcBef>
              <a:defRPr sz="4000">
                <a:latin typeface="Monaco"/>
                <a:ea typeface="Monaco"/>
                <a:cs typeface="Monaco"/>
                <a:sym typeface="Monaco"/>
              </a:defRPr>
            </a:pPr>
            <a:r>
              <a:rPr dirty="0">
                <a:latin typeface="Courier New" panose="02070309020205020404" pitchFamily="49" charset="0"/>
                <a:cs typeface="Courier New" panose="02070309020205020404" pitchFamily="49" charset="0"/>
              </a:rPr>
              <a:t>author: "RStudio"</a:t>
            </a:r>
          </a:p>
          <a:p>
            <a:pPr algn="l">
              <a:spcBef>
                <a:spcPts val="1500"/>
              </a:spcBef>
              <a:defRPr sz="4000">
                <a:latin typeface="Monaco"/>
                <a:ea typeface="Monaco"/>
                <a:cs typeface="Monaco"/>
                <a:sym typeface="Monaco"/>
              </a:defRPr>
            </a:pPr>
            <a:r>
              <a:rPr dirty="0">
                <a:latin typeface="Courier New" panose="02070309020205020404" pitchFamily="49" charset="0"/>
                <a:cs typeface="Courier New" panose="02070309020205020404" pitchFamily="49" charset="0"/>
              </a:rPr>
              <a:t>date: "February 4, 2015"</a:t>
            </a:r>
          </a:p>
          <a:p>
            <a:pPr algn="l">
              <a:spcBef>
                <a:spcPts val="1500"/>
              </a:spcBef>
              <a:defRPr sz="4000">
                <a:solidFill>
                  <a:schemeClr val="accent1"/>
                </a:solidFill>
                <a:latin typeface="Monaco"/>
                <a:ea typeface="Monaco"/>
                <a:cs typeface="Monaco"/>
                <a:sym typeface="Monaco"/>
              </a:defRPr>
            </a:pPr>
            <a:r>
              <a:rPr dirty="0">
                <a:latin typeface="Courier New" panose="02070309020205020404" pitchFamily="49" charset="0"/>
                <a:cs typeface="Courier New" panose="02070309020205020404" pitchFamily="49" charset="0"/>
              </a:rPr>
              <a:t>output: </a:t>
            </a:r>
            <a:r>
              <a:rPr dirty="0" err="1">
                <a:latin typeface="Courier New" panose="02070309020205020404" pitchFamily="49" charset="0"/>
                <a:cs typeface="Courier New" panose="02070309020205020404" pitchFamily="49" charset="0"/>
              </a:rPr>
              <a:t>html_document</a:t>
            </a:r>
            <a:endParaRPr dirty="0">
              <a:latin typeface="Courier New" panose="02070309020205020404" pitchFamily="49" charset="0"/>
              <a:cs typeface="Courier New" panose="02070309020205020404" pitchFamily="49" charset="0"/>
            </a:endParaRPr>
          </a:p>
          <a:p>
            <a:pPr algn="l">
              <a:spcBef>
                <a:spcPts val="1500"/>
              </a:spcBef>
              <a:defRPr sz="4000">
                <a:latin typeface="Monaco"/>
                <a:ea typeface="Monaco"/>
                <a:cs typeface="Monaco"/>
                <a:sym typeface="Monaco"/>
              </a:defRPr>
            </a:pPr>
            <a:r>
              <a:rPr dirty="0">
                <a:latin typeface="Courier New" panose="02070309020205020404" pitchFamily="49" charset="0"/>
                <a:cs typeface="Courier New" panose="02070309020205020404" pitchFamily="49" charset="0"/>
              </a:rPr>
              <a:t>---</a:t>
            </a:r>
          </a:p>
          <a:p>
            <a:pPr algn="l">
              <a:spcBef>
                <a:spcPts val="1500"/>
              </a:spcBef>
              <a:defRPr sz="4000">
                <a:latin typeface="Monaco"/>
                <a:ea typeface="Monaco"/>
                <a:cs typeface="Monaco"/>
                <a:sym typeface="Monaco"/>
              </a:defRPr>
            </a:pPr>
            <a:r>
              <a:rPr dirty="0"/>
              <a:t>Text of document</a:t>
            </a:r>
          </a:p>
        </p:txBody>
      </p:sp>
      <p:pic>
        <p:nvPicPr>
          <p:cNvPr id="739" name="Screen Shot 2016-02-15 at 7.40.22 PM.png"/>
          <p:cNvPicPr>
            <a:picLocks noChangeAspect="1"/>
          </p:cNvPicPr>
          <p:nvPr/>
        </p:nvPicPr>
        <p:blipFill>
          <a:blip r:embed="rId5">
            <a:extLst/>
          </a:blip>
          <a:stretch>
            <a:fillRect/>
          </a:stretch>
        </p:blipFill>
        <p:spPr>
          <a:xfrm>
            <a:off x="14877850" y="5806168"/>
            <a:ext cx="4683214" cy="4339779"/>
          </a:xfrm>
          <a:prstGeom prst="rect">
            <a:avLst/>
          </a:prstGeom>
          <a:ln w="12700">
            <a:miter lim="400000"/>
          </a:ln>
        </p:spPr>
      </p:pic>
      <p:sp>
        <p:nvSpPr>
          <p:cNvPr id="740" name="Shape 740"/>
          <p:cNvSpPr txBox="1"/>
          <p:nvPr/>
        </p:nvSpPr>
        <p:spPr>
          <a:xfrm>
            <a:off x="6976982" y="1334094"/>
            <a:ext cx="10464801" cy="20696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defTabSz="578358">
              <a:defRPr sz="12870">
                <a:latin typeface="Helvetica"/>
                <a:ea typeface="Helvetica"/>
                <a:cs typeface="Helvetica"/>
                <a:sym typeface="Helvetica"/>
              </a:defRPr>
            </a:lvl1pPr>
          </a:lstStyle>
          <a:p>
            <a:r>
              <a:t>YAML</a:t>
            </a:r>
          </a:p>
        </p:txBody>
      </p:sp>
      <p:sp>
        <p:nvSpPr>
          <p:cNvPr id="741" name="Shape 741"/>
          <p:cNvSpPr txBox="1"/>
          <p:nvPr/>
        </p:nvSpPr>
        <p:spPr>
          <a:xfrm>
            <a:off x="6161217" y="3403750"/>
            <a:ext cx="12247061" cy="195096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lstStyle>
            <a:lvl1pPr algn="l">
              <a:defRPr sz="6000">
                <a:latin typeface="Helvetica"/>
                <a:ea typeface="Helvetica"/>
                <a:cs typeface="Helvetica"/>
                <a:sym typeface="Helvetica"/>
              </a:defRPr>
            </a:lvl1pPr>
          </a:lstStyle>
          <a:p>
            <a:r>
              <a:rPr dirty="0"/>
              <a:t>A section of </a:t>
            </a:r>
            <a:r>
              <a:rPr dirty="0" err="1"/>
              <a:t>key:value</a:t>
            </a:r>
            <a:r>
              <a:rPr lang="en-GB" dirty="0"/>
              <a:t> pairs.</a:t>
            </a:r>
          </a:p>
          <a:p>
            <a:r>
              <a:rPr lang="en-GB" dirty="0"/>
              <a:t>CAUTION: Spaces matter in YAML</a:t>
            </a:r>
            <a:endParaRPr dirty="0"/>
          </a:p>
        </p:txBody>
      </p:sp>
    </p:spTree>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214E34-4A49-4441-884E-50EC00B7A5F5}"/>
              </a:ext>
            </a:extLst>
          </p:cNvPr>
          <p:cNvSpPr>
            <a:spLocks noGrp="1"/>
          </p:cNvSpPr>
          <p:nvPr>
            <p:ph type="title"/>
          </p:nvPr>
        </p:nvSpPr>
        <p:spPr/>
        <p:txBody>
          <a:bodyPr/>
          <a:lstStyle/>
          <a:p>
            <a:r>
              <a:rPr lang="en-GB" dirty="0" err="1"/>
              <a:t>ymlthis</a:t>
            </a:r>
            <a:endParaRPr lang="en-GB" dirty="0"/>
          </a:p>
        </p:txBody>
      </p:sp>
      <p:sp>
        <p:nvSpPr>
          <p:cNvPr id="4" name="TextBox 3">
            <a:extLst>
              <a:ext uri="{FF2B5EF4-FFF2-40B4-BE49-F238E27FC236}">
                <a16:creationId xmlns:a16="http://schemas.microsoft.com/office/drawing/2014/main" id="{A5B0BD5B-F91A-450D-9C9A-1B6219BECFBF}"/>
              </a:ext>
            </a:extLst>
          </p:cNvPr>
          <p:cNvSpPr txBox="1"/>
          <p:nvPr/>
        </p:nvSpPr>
        <p:spPr>
          <a:xfrm>
            <a:off x="502933" y="6311199"/>
            <a:ext cx="10860089" cy="282192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GB" sz="5800" b="0" i="0" u="none" strike="noStrike" cap="none" spc="0" normalizeH="0" baseline="0" dirty="0">
                <a:ln>
                  <a:noFill/>
                </a:ln>
                <a:solidFill>
                  <a:srgbClr val="000000"/>
                </a:solidFill>
                <a:effectLst/>
                <a:uFillTx/>
                <a:latin typeface="Gill Sans"/>
                <a:ea typeface="Gill Sans"/>
                <a:cs typeface="Gill Sans"/>
                <a:sym typeface="Gill Sans"/>
              </a:rPr>
              <a:t>A package to assist writing the YAML header</a:t>
            </a:r>
          </a:p>
          <a:p>
            <a:r>
              <a:rPr lang="en-GB" dirty="0">
                <a:hlinkClick r:id="rId2"/>
              </a:rPr>
              <a:t>https://ymlthis.r-lib.org/</a:t>
            </a:r>
            <a:endParaRPr kumimoji="0" lang="en-GB" sz="5800" b="0" i="0" u="none" strike="noStrike" cap="none" spc="0" normalizeH="0" baseline="0" dirty="0">
              <a:ln>
                <a:noFill/>
              </a:ln>
              <a:solidFill>
                <a:srgbClr val="000000"/>
              </a:solidFill>
              <a:effectLst/>
              <a:uFillTx/>
              <a:latin typeface="Gill Sans"/>
              <a:ea typeface="Gill Sans"/>
              <a:cs typeface="Gill Sans"/>
              <a:sym typeface="Gill Sans"/>
            </a:endParaRPr>
          </a:p>
        </p:txBody>
      </p:sp>
      <p:pic>
        <p:nvPicPr>
          <p:cNvPr id="5" name="Picture 4">
            <a:extLst>
              <a:ext uri="{FF2B5EF4-FFF2-40B4-BE49-F238E27FC236}">
                <a16:creationId xmlns:a16="http://schemas.microsoft.com/office/drawing/2014/main" id="{509FBB98-3741-4623-8E95-F4FD26946151}"/>
              </a:ext>
            </a:extLst>
          </p:cNvPr>
          <p:cNvPicPr>
            <a:picLocks noChangeAspect="1"/>
          </p:cNvPicPr>
          <p:nvPr/>
        </p:nvPicPr>
        <p:blipFill>
          <a:blip r:embed="rId3"/>
          <a:stretch>
            <a:fillRect/>
          </a:stretch>
        </p:blipFill>
        <p:spPr>
          <a:xfrm>
            <a:off x="11363022" y="3583549"/>
            <a:ext cx="11068050" cy="827722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630291637"/>
      </p:ext>
    </p:ext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5" name="Shape 745"/>
          <p:cNvSpPr txBox="1"/>
          <p:nvPr/>
        </p:nvSpPr>
        <p:spPr>
          <a:xfrm>
            <a:off x="-91160" y="13054142"/>
            <a:ext cx="2826421" cy="5238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a:defRPr sz="2500" u="sng">
                <a:solidFill>
                  <a:srgbClr val="78AAD6"/>
                </a:solidFill>
                <a:latin typeface="Helvetica"/>
                <a:ea typeface="Helvetica"/>
                <a:cs typeface="Helvetica"/>
                <a:sym typeface="Helvetica"/>
                <a:hlinkClick r:id="rId3"/>
              </a:defRPr>
            </a:lvl1pPr>
          </a:lstStyle>
          <a:p>
            <a:pPr>
              <a:defRPr u="none"/>
            </a:pPr>
            <a:r>
              <a:rPr u="sng">
                <a:hlinkClick r:id="rId3"/>
              </a:rPr>
              <a:t>CC BY-SA RStudio</a:t>
            </a:r>
          </a:p>
        </p:txBody>
      </p:sp>
      <p:pic>
        <p:nvPicPr>
          <p:cNvPr id="746" name="rmarkdown.png"/>
          <p:cNvPicPr>
            <a:picLocks noChangeAspect="1"/>
          </p:cNvPicPr>
          <p:nvPr/>
        </p:nvPicPr>
        <p:blipFill>
          <a:blip r:embed="rId4">
            <a:extLst/>
          </a:blip>
          <a:stretch>
            <a:fillRect/>
          </a:stretch>
        </p:blipFill>
        <p:spPr>
          <a:xfrm>
            <a:off x="22453674" y="11724042"/>
            <a:ext cx="1533934" cy="1778001"/>
          </a:xfrm>
          <a:prstGeom prst="rect">
            <a:avLst/>
          </a:prstGeom>
          <a:ln w="12700">
            <a:miter lim="400000"/>
          </a:ln>
        </p:spPr>
      </p:pic>
      <p:sp>
        <p:nvSpPr>
          <p:cNvPr id="747" name="Shape 747"/>
          <p:cNvSpPr txBox="1"/>
          <p:nvPr/>
        </p:nvSpPr>
        <p:spPr>
          <a:xfrm>
            <a:off x="6959600" y="711145"/>
            <a:ext cx="10464800" cy="20696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defTabSz="578358">
              <a:defRPr sz="12870">
                <a:latin typeface="Helvetica"/>
                <a:ea typeface="Helvetica"/>
                <a:cs typeface="Helvetica"/>
                <a:sym typeface="Helvetica"/>
              </a:defRPr>
            </a:lvl1pPr>
          </a:lstStyle>
          <a:p>
            <a:r>
              <a:t>output</a:t>
            </a:r>
          </a:p>
        </p:txBody>
      </p:sp>
      <p:sp>
        <p:nvSpPr>
          <p:cNvPr id="748" name="Shape 748"/>
          <p:cNvSpPr txBox="1"/>
          <p:nvPr/>
        </p:nvSpPr>
        <p:spPr>
          <a:xfrm>
            <a:off x="3973356" y="2789595"/>
            <a:ext cx="16437288" cy="195096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lstStyle>
            <a:lvl1pPr>
              <a:defRPr sz="6000">
                <a:latin typeface="Helvetica"/>
                <a:ea typeface="Helvetica"/>
                <a:cs typeface="Helvetica"/>
                <a:sym typeface="Helvetica"/>
              </a:defRPr>
            </a:lvl1pPr>
          </a:lstStyle>
          <a:p>
            <a:r>
              <a:t>The output: field sets the format of the final report</a:t>
            </a:r>
          </a:p>
        </p:txBody>
      </p:sp>
      <p:sp>
        <p:nvSpPr>
          <p:cNvPr id="749" name="Shape 749"/>
          <p:cNvSpPr txBox="1"/>
          <p:nvPr/>
        </p:nvSpPr>
        <p:spPr>
          <a:xfrm>
            <a:off x="3973356" y="11637558"/>
            <a:ext cx="16437288" cy="195096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lstStyle/>
          <a:p>
            <a:pPr>
              <a:defRPr sz="6000">
                <a:latin typeface="Helvetica"/>
                <a:ea typeface="Helvetica"/>
                <a:cs typeface="Helvetica"/>
                <a:sym typeface="Helvetica"/>
              </a:defRPr>
            </a:pPr>
            <a:r>
              <a:t>More at </a:t>
            </a:r>
            <a:r>
              <a:rPr u="sng">
                <a:hlinkClick r:id="rId5"/>
              </a:rPr>
              <a:t>rmarkdown.rstudio.com/formats.html</a:t>
            </a:r>
          </a:p>
        </p:txBody>
      </p:sp>
      <p:grpSp>
        <p:nvGrpSpPr>
          <p:cNvPr id="758" name="Group 758"/>
          <p:cNvGrpSpPr/>
          <p:nvPr/>
        </p:nvGrpSpPr>
        <p:grpSpPr>
          <a:xfrm>
            <a:off x="1166227" y="4385103"/>
            <a:ext cx="19164411" cy="7034672"/>
            <a:chOff x="92937" y="0"/>
            <a:chExt cx="19164409" cy="7034670"/>
          </a:xfrm>
        </p:grpSpPr>
        <p:grpSp>
          <p:nvGrpSpPr>
            <p:cNvPr id="754" name="Group 754"/>
            <p:cNvGrpSpPr/>
            <p:nvPr/>
          </p:nvGrpSpPr>
          <p:grpSpPr>
            <a:xfrm>
              <a:off x="2406064" y="0"/>
              <a:ext cx="16851284" cy="7034671"/>
              <a:chOff x="0" y="0"/>
              <a:chExt cx="16851283" cy="7034670"/>
            </a:xfrm>
          </p:grpSpPr>
          <p:pic>
            <p:nvPicPr>
              <p:cNvPr id="750" name="rmarkdown-2.0.png"/>
              <p:cNvPicPr>
                <a:picLocks noChangeAspect="1"/>
              </p:cNvPicPr>
              <p:nvPr/>
            </p:nvPicPr>
            <p:blipFill>
              <a:blip r:embed="rId6">
                <a:extLst/>
              </a:blip>
              <a:stretch>
                <a:fillRect/>
              </a:stretch>
            </p:blipFill>
            <p:spPr>
              <a:xfrm>
                <a:off x="0" y="1061485"/>
                <a:ext cx="6330228" cy="4891422"/>
              </a:xfrm>
              <a:prstGeom prst="rect">
                <a:avLst/>
              </a:prstGeom>
              <a:ln w="25400" cap="flat">
                <a:solidFill>
                  <a:srgbClr val="000000"/>
                </a:solidFill>
                <a:prstDash val="solid"/>
                <a:miter lim="400000"/>
              </a:ln>
              <a:effectLst/>
            </p:spPr>
          </p:pic>
          <p:sp>
            <p:nvSpPr>
              <p:cNvPr id="751" name="Shape 751"/>
              <p:cNvSpPr/>
              <p:nvPr/>
            </p:nvSpPr>
            <p:spPr>
              <a:xfrm>
                <a:off x="1657957" y="0"/>
                <a:ext cx="3459057" cy="7034671"/>
              </a:xfrm>
              <a:custGeom>
                <a:avLst/>
                <a:gdLst/>
                <a:ahLst/>
                <a:cxnLst>
                  <a:cxn ang="0">
                    <a:pos x="wd2" y="hd2"/>
                  </a:cxn>
                  <a:cxn ang="5400000">
                    <a:pos x="wd2" y="hd2"/>
                  </a:cxn>
                  <a:cxn ang="10800000">
                    <a:pos x="wd2" y="hd2"/>
                  </a:cxn>
                  <a:cxn ang="16200000">
                    <a:pos x="wd2" y="hd2"/>
                  </a:cxn>
                </a:cxnLst>
                <a:rect l="0" t="0" r="r" b="b"/>
                <a:pathLst>
                  <a:path w="21600" h="21600" extrusionOk="0">
                    <a:moveTo>
                      <a:pt x="0" y="6913"/>
                    </a:moveTo>
                    <a:lnTo>
                      <a:pt x="21477" y="0"/>
                    </a:lnTo>
                    <a:lnTo>
                      <a:pt x="21600" y="21600"/>
                    </a:lnTo>
                    <a:lnTo>
                      <a:pt x="171" y="9814"/>
                    </a:lnTo>
                    <a:lnTo>
                      <a:pt x="0" y="6913"/>
                    </a:lnTo>
                    <a:close/>
                  </a:path>
                </a:pathLst>
              </a:custGeom>
              <a:solidFill>
                <a:srgbClr val="000000">
                  <a:alpha val="38947"/>
                </a:srgbClr>
              </a:solidFill>
              <a:ln w="12700" cap="flat">
                <a:noFill/>
                <a:miter lim="400000"/>
              </a:ln>
              <a:effectLst/>
            </p:spPr>
            <p:txBody>
              <a:bodyPr wrap="square" lIns="0" tIns="0" rIns="0" bIns="0" numCol="1" anchor="t">
                <a:noAutofit/>
              </a:bodyPr>
              <a:lstStyle/>
              <a:p>
                <a:pPr>
                  <a:defRPr sz="5600">
                    <a:solidFill>
                      <a:srgbClr val="FFFFFF"/>
                    </a:solidFill>
                    <a:effectLst>
                      <a:outerShdw blurRad="38100" dist="12700" dir="5400000" rotWithShape="0">
                        <a:srgbClr val="000000">
                          <a:alpha val="50000"/>
                        </a:srgbClr>
                      </a:outerShdw>
                    </a:effectLst>
                  </a:defRPr>
                </a:pPr>
                <a:endParaRPr/>
              </a:p>
            </p:txBody>
          </p:sp>
          <p:sp>
            <p:nvSpPr>
              <p:cNvPr id="752" name="Shape 752"/>
              <p:cNvSpPr/>
              <p:nvPr/>
            </p:nvSpPr>
            <p:spPr>
              <a:xfrm>
                <a:off x="1633069" y="2267211"/>
                <a:ext cx="1353326" cy="1009891"/>
              </a:xfrm>
              <a:prstGeom prst="rect">
                <a:avLst/>
              </a:prstGeom>
              <a:solidFill>
                <a:srgbClr val="53585F">
                  <a:alpha val="60770"/>
                </a:srgbClr>
              </a:solidFill>
              <a:ln w="254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a:p>
            </p:txBody>
          </p:sp>
          <p:pic>
            <p:nvPicPr>
              <p:cNvPr id="753" name="rmarkdown-2.0.png"/>
              <p:cNvPicPr>
                <a:picLocks noChangeAspect="1"/>
              </p:cNvPicPr>
              <p:nvPr/>
            </p:nvPicPr>
            <p:blipFill>
              <a:blip r:embed="rId7">
                <a:extLst/>
              </a:blip>
              <a:stretch>
                <a:fillRect/>
              </a:stretch>
            </p:blipFill>
            <p:spPr>
              <a:xfrm>
                <a:off x="5017882" y="49721"/>
                <a:ext cx="11833402" cy="6914950"/>
              </a:xfrm>
              <a:prstGeom prst="rect">
                <a:avLst/>
              </a:prstGeom>
              <a:ln w="25400" cap="flat">
                <a:solidFill>
                  <a:srgbClr val="000000"/>
                </a:solidFill>
                <a:prstDash val="solid"/>
                <a:miter lim="400000"/>
              </a:ln>
              <a:effectLst/>
            </p:spPr>
          </p:pic>
        </p:grpSp>
        <p:pic>
          <p:nvPicPr>
            <p:cNvPr id="755" name="Shape" descr="Shape"/>
            <p:cNvPicPr>
              <a:picLocks/>
            </p:cNvPicPr>
            <p:nvPr/>
          </p:nvPicPr>
          <p:blipFill>
            <a:blip r:embed="rId8">
              <a:extLst/>
            </a:blip>
            <a:stretch>
              <a:fillRect/>
            </a:stretch>
          </p:blipFill>
          <p:spPr>
            <a:xfrm flipH="1">
              <a:off x="1136740" y="2700090"/>
              <a:ext cx="1563046" cy="1999962"/>
            </a:xfrm>
            <a:prstGeom prst="rect">
              <a:avLst/>
            </a:prstGeom>
            <a:effectLst/>
          </p:spPr>
        </p:pic>
        <p:sp>
          <p:nvSpPr>
            <p:cNvPr id="757" name="Shape 757"/>
            <p:cNvSpPr/>
            <p:nvPr/>
          </p:nvSpPr>
          <p:spPr>
            <a:xfrm rot="20517336">
              <a:off x="50352" y="2695358"/>
              <a:ext cx="1731707"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numCol="1" anchor="ctr">
              <a:spAutoFit/>
            </a:bodyPr>
            <a:lstStyle>
              <a:lvl1pPr>
                <a:lnSpc>
                  <a:spcPct val="70000"/>
                </a:lnSpc>
                <a:defRPr sz="3000">
                  <a:solidFill>
                    <a:srgbClr val="FF2600"/>
                  </a:solidFill>
                  <a:latin typeface="Helvetica"/>
                  <a:ea typeface="Helvetica"/>
                  <a:cs typeface="Helvetica"/>
                  <a:sym typeface="Helvetica"/>
                </a:defRPr>
              </a:lvl1pPr>
            </a:lstStyle>
            <a:p>
              <a:r>
                <a:t>on back</a:t>
              </a:r>
            </a:p>
          </p:txBody>
        </p:sp>
      </p:grpSp>
    </p:spTree>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A3C586"/>
            </a:gs>
            <a:gs pos="74003">
              <a:srgbClr val="8EB16F"/>
            </a:gs>
            <a:gs pos="100000">
              <a:srgbClr val="789D57"/>
            </a:gs>
          </a:gsLst>
          <a:path path="circle">
            <a:fillToRect l="50000" t="50000" r="50000" b="50000"/>
          </a:path>
        </a:gradFill>
        <a:effectLst/>
      </p:bgPr>
    </p:bg>
    <p:spTree>
      <p:nvGrpSpPr>
        <p:cNvPr id="1" name=""/>
        <p:cNvGrpSpPr/>
        <p:nvPr/>
      </p:nvGrpSpPr>
      <p:grpSpPr>
        <a:xfrm>
          <a:off x="0" y="0"/>
          <a:ext cx="0" cy="0"/>
          <a:chOff x="0" y="0"/>
          <a:chExt cx="0" cy="0"/>
        </a:xfrm>
      </p:grpSpPr>
      <p:sp>
        <p:nvSpPr>
          <p:cNvPr id="762" name="Shape 762"/>
          <p:cNvSpPr txBox="1"/>
          <p:nvPr/>
        </p:nvSpPr>
        <p:spPr>
          <a:xfrm>
            <a:off x="2833687" y="5283199"/>
            <a:ext cx="18716626" cy="3149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defTabSz="825500">
              <a:defRPr sz="20000">
                <a:solidFill>
                  <a:srgbClr val="F0F0F0"/>
                </a:solidFill>
                <a:latin typeface="Helvetica"/>
                <a:ea typeface="Helvetica"/>
                <a:cs typeface="Helvetica"/>
                <a:sym typeface="Helvetica"/>
              </a:defRPr>
            </a:lvl1pPr>
          </a:lstStyle>
          <a:p>
            <a:r>
              <a:t>Parameters</a:t>
            </a:r>
          </a:p>
        </p:txBody>
      </p:sp>
    </p:spTree>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6" name="Shape 766"/>
          <p:cNvSpPr txBox="1">
            <a:spLocks noGrp="1"/>
          </p:cNvSpPr>
          <p:nvPr>
            <p:ph type="title" idx="4294967295"/>
          </p:nvPr>
        </p:nvSpPr>
        <p:spPr>
          <a:xfrm>
            <a:off x="4833937" y="-100013"/>
            <a:ext cx="14716126" cy="3429001"/>
          </a:xfrm>
          <a:prstGeom prst="rect">
            <a:avLst/>
          </a:prstGeom>
        </p:spPr>
        <p:txBody>
          <a:bodyPr lIns="71437" tIns="71437" rIns="71437" bIns="71437"/>
          <a:lstStyle>
            <a:lvl1pPr algn="ctr" defTabSz="584200">
              <a:defRPr sz="11800" cap="none">
                <a:solidFill>
                  <a:srgbClr val="005493"/>
                </a:solidFill>
              </a:defRPr>
            </a:lvl1pPr>
          </a:lstStyle>
          <a:p>
            <a:r>
              <a:t>Your Turn 2</a:t>
            </a:r>
          </a:p>
        </p:txBody>
      </p:sp>
      <p:pic>
        <p:nvPicPr>
          <p:cNvPr id="767" name="Timer_Black_W_10_Alarm-6.mov"/>
          <p:cNvPicPr>
            <a:picLocks/>
          </p:cNvPicPr>
          <p:nvPr>
            <a:videoFile r:link="rId2"/>
            <p:extLst>
              <p:ext uri="{DAA4B4D4-6D71-4841-9C94-3DE7FCFB9230}">
                <p14:media xmlns:p14="http://schemas.microsoft.com/office/powerpoint/2010/main" r:embed="rId1"/>
              </p:ext>
            </p:extLst>
          </p:nvPr>
        </p:nvPicPr>
        <p:blipFill>
          <a:blip r:embed="rId4">
            <a:extLst/>
          </a:blip>
          <a:stretch>
            <a:fillRect/>
          </a:stretch>
        </p:blipFill>
        <p:spPr>
          <a:xfrm>
            <a:off x="19088406" y="11645648"/>
            <a:ext cx="4544635" cy="1359812"/>
          </a:xfrm>
          <a:prstGeom prst="rect">
            <a:avLst/>
          </a:prstGeom>
          <a:ln w="12700">
            <a:solidFill>
              <a:srgbClr val="A6AAA9"/>
            </a:solidFill>
            <a:miter lim="400000"/>
          </a:ln>
        </p:spPr>
      </p:pic>
      <p:sp>
        <p:nvSpPr>
          <p:cNvPr id="768" name="Shape 768"/>
          <p:cNvSpPr txBox="1">
            <a:spLocks noGrp="1"/>
          </p:cNvSpPr>
          <p:nvPr>
            <p:ph type="body" idx="4294967295"/>
          </p:nvPr>
        </p:nvSpPr>
        <p:spPr>
          <a:xfrm>
            <a:off x="3801442" y="2821783"/>
            <a:ext cx="16781116" cy="8072434"/>
          </a:xfrm>
          <a:prstGeom prst="rect">
            <a:avLst/>
          </a:prstGeom>
        </p:spPr>
        <p:txBody>
          <a:bodyPr lIns="71437" tIns="71437" rIns="71437" bIns="71437" anchor="t"/>
          <a:lstStyle/>
          <a:p>
            <a:pPr marL="0" indent="0" defTabSz="537463">
              <a:spcBef>
                <a:spcPts val="6000"/>
              </a:spcBef>
              <a:buSzTx/>
              <a:buNone/>
              <a:defRPr sz="6900">
                <a:solidFill>
                  <a:srgbClr val="005493"/>
                </a:solidFill>
              </a:defRPr>
            </a:pPr>
            <a:r>
              <a:rPr dirty="0"/>
              <a:t>Open </a:t>
            </a:r>
            <a:r>
              <a:rPr b="1" dirty="0"/>
              <a:t>0</a:t>
            </a:r>
            <a:r>
              <a:rPr lang="en-GB" b="1" dirty="0"/>
              <a:t>9_Report_</a:t>
            </a:r>
            <a:r>
              <a:rPr b="1" dirty="0" err="1"/>
              <a:t>Parameters.Rmd</a:t>
            </a:r>
            <a:r>
              <a:rPr dirty="0"/>
              <a:t>. </a:t>
            </a:r>
          </a:p>
          <a:p>
            <a:pPr marL="0" indent="0" defTabSz="537463">
              <a:spcBef>
                <a:spcPts val="6000"/>
              </a:spcBef>
              <a:buSzTx/>
              <a:buNone/>
              <a:defRPr sz="6900">
                <a:solidFill>
                  <a:srgbClr val="005493"/>
                </a:solidFill>
              </a:defRPr>
            </a:pPr>
            <a:r>
              <a:rPr dirty="0"/>
              <a:t>Click the dropdown menu next to Knit and use </a:t>
            </a:r>
            <a:r>
              <a:rPr b="1" dirty="0"/>
              <a:t>Knit with Parameters</a:t>
            </a:r>
            <a:r>
              <a:rPr dirty="0"/>
              <a:t> to render the document. </a:t>
            </a:r>
          </a:p>
          <a:p>
            <a:pPr marL="0" indent="0" defTabSz="537463">
              <a:spcBef>
                <a:spcPts val="6000"/>
              </a:spcBef>
              <a:buSzTx/>
              <a:buNone/>
              <a:defRPr sz="6900">
                <a:solidFill>
                  <a:srgbClr val="005493"/>
                </a:solidFill>
              </a:defRPr>
            </a:pPr>
            <a:r>
              <a:rPr dirty="0"/>
              <a:t>What happens if you type in a different name?</a:t>
            </a:r>
          </a:p>
        </p:txBody>
      </p:sp>
      <p:sp>
        <p:nvSpPr>
          <p:cNvPr id="769" name="Shape 769"/>
          <p:cNvSpPr txBox="1"/>
          <p:nvPr/>
        </p:nvSpPr>
        <p:spPr>
          <a:xfrm>
            <a:off x="11690424" y="12663871"/>
            <a:ext cx="1003152" cy="10572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spAutoFit/>
          </a:bodyPr>
          <a:lstStyle>
            <a:lvl1pPr>
              <a:defRPr sz="6000">
                <a:solidFill>
                  <a:srgbClr val="A6AAA9"/>
                </a:solidFill>
                <a:latin typeface="Helvetica"/>
                <a:ea typeface="Helvetica"/>
                <a:cs typeface="Helvetica"/>
                <a:sym typeface="Helvetica"/>
              </a:defRPr>
            </a:lvl1pPr>
          </a:lstStyle>
          <a:p>
            <a:fld id="{86CB4B4D-7CA3-9044-876B-883B54F8677D}" type="slidenum">
              <a:t>44</a:t>
            </a:fld>
            <a:endParaRP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30000" fill="hold"/>
                                        <p:tgtEl>
                                          <p:spTgt spid="76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767"/>
                </p:tgtEl>
              </p:cMediaNode>
            </p:video>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1" name="Shape 771"/>
          <p:cNvSpPr txBox="1"/>
          <p:nvPr/>
        </p:nvSpPr>
        <p:spPr>
          <a:xfrm>
            <a:off x="-91160" y="13054142"/>
            <a:ext cx="2826421" cy="5238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a:defRPr sz="2500" u="sng">
                <a:solidFill>
                  <a:srgbClr val="78AAD6"/>
                </a:solidFill>
                <a:latin typeface="Helvetica"/>
                <a:ea typeface="Helvetica"/>
                <a:cs typeface="Helvetica"/>
                <a:sym typeface="Helvetica"/>
                <a:hlinkClick r:id="rId3"/>
              </a:defRPr>
            </a:lvl1pPr>
          </a:lstStyle>
          <a:p>
            <a:pPr>
              <a:defRPr u="none"/>
            </a:pPr>
            <a:r>
              <a:rPr u="sng">
                <a:hlinkClick r:id="rId3"/>
              </a:rPr>
              <a:t>CC BY-SA RStudio</a:t>
            </a:r>
          </a:p>
        </p:txBody>
      </p:sp>
      <p:pic>
        <p:nvPicPr>
          <p:cNvPr id="772" name="rmarkdown.png"/>
          <p:cNvPicPr>
            <a:picLocks noChangeAspect="1"/>
          </p:cNvPicPr>
          <p:nvPr/>
        </p:nvPicPr>
        <p:blipFill>
          <a:blip r:embed="rId4">
            <a:extLst/>
          </a:blip>
          <a:stretch>
            <a:fillRect/>
          </a:stretch>
        </p:blipFill>
        <p:spPr>
          <a:xfrm>
            <a:off x="22453674" y="11724042"/>
            <a:ext cx="1533934" cy="1778001"/>
          </a:xfrm>
          <a:prstGeom prst="rect">
            <a:avLst/>
          </a:prstGeom>
          <a:ln w="12700">
            <a:miter lim="400000"/>
          </a:ln>
        </p:spPr>
      </p:pic>
      <p:sp>
        <p:nvSpPr>
          <p:cNvPr id="773" name="Shape 773"/>
          <p:cNvSpPr txBox="1"/>
          <p:nvPr/>
        </p:nvSpPr>
        <p:spPr>
          <a:xfrm>
            <a:off x="6976982" y="1334094"/>
            <a:ext cx="10464801" cy="20696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defTabSz="578358">
              <a:defRPr sz="12870">
                <a:latin typeface="Helvetica"/>
                <a:ea typeface="Helvetica"/>
                <a:cs typeface="Helvetica"/>
                <a:sym typeface="Helvetica"/>
              </a:defRPr>
            </a:lvl1pPr>
          </a:lstStyle>
          <a:p>
            <a:r>
              <a:t>Parameters</a:t>
            </a:r>
          </a:p>
        </p:txBody>
      </p:sp>
      <p:sp>
        <p:nvSpPr>
          <p:cNvPr id="775" name="Shape 775"/>
          <p:cNvSpPr/>
          <p:nvPr/>
        </p:nvSpPr>
        <p:spPr>
          <a:xfrm>
            <a:off x="8058658" y="5090840"/>
            <a:ext cx="8428074" cy="6107644"/>
          </a:xfrm>
          <a:prstGeom prst="rect">
            <a:avLst/>
          </a:prstGeom>
          <a:solidFill>
            <a:srgbClr val="F0F2F4"/>
          </a:solidFill>
          <a:ln w="25400">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defRPr>
            </a:pPr>
            <a:endParaRPr/>
          </a:p>
        </p:txBody>
      </p:sp>
      <p:sp>
        <p:nvSpPr>
          <p:cNvPr id="776" name="Shape 776"/>
          <p:cNvSpPr txBox="1"/>
          <p:nvPr/>
        </p:nvSpPr>
        <p:spPr>
          <a:xfrm>
            <a:off x="8665940" y="5090840"/>
            <a:ext cx="7511692" cy="590078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pPr algn="l" defTabSz="578358">
              <a:spcBef>
                <a:spcPts val="1400"/>
              </a:spcBef>
              <a:defRPr sz="3959">
                <a:solidFill>
                  <a:srgbClr val="A6AAA9"/>
                </a:solidFill>
                <a:latin typeface="Monaco"/>
                <a:ea typeface="Monaco"/>
                <a:cs typeface="Monaco"/>
                <a:sym typeface="Monaco"/>
              </a:defRPr>
            </a:pPr>
            <a:r>
              <a:rPr dirty="0">
                <a:latin typeface="Courier New" panose="02070309020205020404" pitchFamily="49" charset="0"/>
                <a:cs typeface="Courier New" panose="02070309020205020404" pitchFamily="49" charset="0"/>
              </a:rPr>
              <a:t>---</a:t>
            </a:r>
          </a:p>
          <a:p>
            <a:pPr algn="l" defTabSz="578358">
              <a:spcBef>
                <a:spcPts val="1400"/>
              </a:spcBef>
              <a:defRPr sz="3959">
                <a:solidFill>
                  <a:srgbClr val="A6AAA9"/>
                </a:solidFill>
                <a:latin typeface="Monaco"/>
                <a:ea typeface="Monaco"/>
                <a:cs typeface="Monaco"/>
                <a:sym typeface="Monaco"/>
              </a:defRPr>
            </a:pPr>
            <a:r>
              <a:rPr dirty="0">
                <a:latin typeface="Courier New" panose="02070309020205020404" pitchFamily="49" charset="0"/>
                <a:cs typeface="Courier New" panose="02070309020205020404" pitchFamily="49" charset="0"/>
              </a:rPr>
              <a:t>title: "Untitled"</a:t>
            </a:r>
          </a:p>
          <a:p>
            <a:pPr algn="l" defTabSz="578358">
              <a:spcBef>
                <a:spcPts val="1400"/>
              </a:spcBef>
              <a:defRPr sz="3959">
                <a:solidFill>
                  <a:srgbClr val="A6AAA9"/>
                </a:solidFill>
                <a:latin typeface="Monaco"/>
                <a:ea typeface="Monaco"/>
                <a:cs typeface="Monaco"/>
                <a:sym typeface="Monaco"/>
              </a:defRPr>
            </a:pPr>
            <a:r>
              <a:rPr dirty="0">
                <a:latin typeface="Courier New" panose="02070309020205020404" pitchFamily="49" charset="0"/>
                <a:cs typeface="Courier New" panose="02070309020205020404" pitchFamily="49" charset="0"/>
              </a:rPr>
              <a:t>output: </a:t>
            </a:r>
            <a:r>
              <a:rPr dirty="0" err="1">
                <a:latin typeface="Courier New" panose="02070309020205020404" pitchFamily="49" charset="0"/>
                <a:cs typeface="Courier New" panose="02070309020205020404" pitchFamily="49" charset="0"/>
              </a:rPr>
              <a:t>html_document</a:t>
            </a:r>
            <a:endParaRPr dirty="0">
              <a:latin typeface="Courier New" panose="02070309020205020404" pitchFamily="49" charset="0"/>
              <a:cs typeface="Courier New" panose="02070309020205020404" pitchFamily="49" charset="0"/>
            </a:endParaRPr>
          </a:p>
          <a:p>
            <a:pPr algn="l" defTabSz="578358">
              <a:spcBef>
                <a:spcPts val="1400"/>
              </a:spcBef>
              <a:defRPr sz="3959">
                <a:latin typeface="Monaco"/>
                <a:ea typeface="Monaco"/>
                <a:cs typeface="Monaco"/>
                <a:sym typeface="Monaco"/>
              </a:defRPr>
            </a:pPr>
            <a:r>
              <a:rPr dirty="0">
                <a:latin typeface="Courier New" panose="02070309020205020404" pitchFamily="49" charset="0"/>
                <a:cs typeface="Courier New" panose="02070309020205020404" pitchFamily="49" charset="0"/>
              </a:rPr>
              <a:t>params:</a:t>
            </a:r>
          </a:p>
          <a:p>
            <a:pPr algn="l" defTabSz="578358">
              <a:spcBef>
                <a:spcPts val="1400"/>
              </a:spcBef>
              <a:defRPr sz="3959">
                <a:latin typeface="Monaco"/>
                <a:ea typeface="Monaco"/>
                <a:cs typeface="Monaco"/>
                <a:sym typeface="Monaco"/>
              </a:defRPr>
            </a:pPr>
            <a:r>
              <a:rPr dirty="0">
                <a:latin typeface="Courier New" panose="02070309020205020404" pitchFamily="49" charset="0"/>
                <a:cs typeface="Courier New" panose="02070309020205020404" pitchFamily="49" charset="0"/>
              </a:rPr>
              <a:t>  filename: "data.csv"</a:t>
            </a:r>
          </a:p>
          <a:p>
            <a:pPr algn="l" defTabSz="578358">
              <a:spcBef>
                <a:spcPts val="1400"/>
              </a:spcBef>
              <a:defRPr sz="3959">
                <a:latin typeface="Monaco"/>
                <a:ea typeface="Monaco"/>
                <a:cs typeface="Monaco"/>
                <a:sym typeface="Monaco"/>
              </a:defRPr>
            </a:pPr>
            <a:r>
              <a:rPr dirty="0">
                <a:latin typeface="Courier New" panose="02070309020205020404" pitchFamily="49" charset="0"/>
                <a:cs typeface="Courier New" panose="02070309020205020404" pitchFamily="49" charset="0"/>
              </a:rPr>
              <a:t>  symbol: "FB"</a:t>
            </a:r>
          </a:p>
          <a:p>
            <a:pPr algn="l" defTabSz="578358">
              <a:spcBef>
                <a:spcPts val="1400"/>
              </a:spcBef>
              <a:defRPr sz="3959">
                <a:solidFill>
                  <a:srgbClr val="A6AAA9"/>
                </a:solidFill>
                <a:latin typeface="Monaco"/>
                <a:ea typeface="Monaco"/>
                <a:cs typeface="Monaco"/>
                <a:sym typeface="Monaco"/>
              </a:defRPr>
            </a:pPr>
            <a:r>
              <a:rPr dirty="0">
                <a:latin typeface="Courier New" panose="02070309020205020404" pitchFamily="49" charset="0"/>
                <a:cs typeface="Courier New" panose="02070309020205020404" pitchFamily="49" charset="0"/>
              </a:rPr>
              <a:t>---</a:t>
            </a:r>
          </a:p>
        </p:txBody>
      </p:sp>
      <p:sp>
        <p:nvSpPr>
          <p:cNvPr id="777" name="Shape 777"/>
          <p:cNvSpPr txBox="1"/>
          <p:nvPr/>
        </p:nvSpPr>
        <p:spPr>
          <a:xfrm>
            <a:off x="4374665" y="3472255"/>
            <a:ext cx="15669435" cy="195096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lstStyle>
            <a:lvl1pPr algn="l">
              <a:defRPr sz="6000">
                <a:latin typeface="Helvetica"/>
                <a:ea typeface="Helvetica"/>
                <a:cs typeface="Helvetica"/>
                <a:sym typeface="Helvetica"/>
              </a:defRPr>
            </a:lvl1pPr>
          </a:lstStyle>
          <a:p>
            <a:r>
              <a:t>A list of values that you can call in R code chunks</a:t>
            </a:r>
          </a:p>
        </p:txBody>
      </p:sp>
      <p:sp>
        <p:nvSpPr>
          <p:cNvPr id="778" name="Shape 778"/>
          <p:cNvSpPr/>
          <p:nvPr/>
        </p:nvSpPr>
        <p:spPr>
          <a:xfrm>
            <a:off x="6678524" y="8758005"/>
            <a:ext cx="1270001" cy="1129255"/>
          </a:xfrm>
          <a:prstGeom prst="rightArrow">
            <a:avLst>
              <a:gd name="adj1" fmla="val 48054"/>
              <a:gd name="adj2" fmla="val 46669"/>
            </a:avLst>
          </a:prstGeom>
          <a:solidFill>
            <a:schemeClr val="accent1">
              <a:satOff val="-3355"/>
              <a:lumOff val="26614"/>
            </a:schemeClr>
          </a:solidFill>
          <a:ln w="12700">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defRPr>
            </a:pPr>
            <a:endParaRPr/>
          </a:p>
        </p:txBody>
      </p:sp>
      <p:sp>
        <p:nvSpPr>
          <p:cNvPr id="779" name="Shape 779"/>
          <p:cNvSpPr txBox="1"/>
          <p:nvPr/>
        </p:nvSpPr>
        <p:spPr>
          <a:xfrm>
            <a:off x="1077334" y="8530210"/>
            <a:ext cx="5269123" cy="221984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lvl1pPr>
              <a:lnSpc>
                <a:spcPct val="80000"/>
              </a:lnSpc>
              <a:spcBef>
                <a:spcPts val="2400"/>
              </a:spcBef>
              <a:defRPr sz="6000" b="1">
                <a:solidFill>
                  <a:schemeClr val="accent1"/>
                </a:solidFill>
                <a:latin typeface="Helvetica"/>
                <a:ea typeface="Helvetica"/>
                <a:cs typeface="Helvetica"/>
                <a:sym typeface="Helvetica"/>
              </a:defRPr>
            </a:lvl1pPr>
          </a:lstStyle>
          <a:p>
            <a:r>
              <a:t>elements and values</a:t>
            </a:r>
          </a:p>
        </p:txBody>
      </p:sp>
      <p:sp>
        <p:nvSpPr>
          <p:cNvPr id="780" name="Shape 780"/>
          <p:cNvSpPr/>
          <p:nvPr/>
        </p:nvSpPr>
        <p:spPr>
          <a:xfrm>
            <a:off x="6678524" y="7325522"/>
            <a:ext cx="1270001" cy="1129255"/>
          </a:xfrm>
          <a:prstGeom prst="rightArrow">
            <a:avLst>
              <a:gd name="adj1" fmla="val 48054"/>
              <a:gd name="adj2" fmla="val 46669"/>
            </a:avLst>
          </a:prstGeom>
          <a:solidFill>
            <a:schemeClr val="accent1">
              <a:satOff val="-3355"/>
              <a:lumOff val="26614"/>
            </a:schemeClr>
          </a:solidFill>
          <a:ln w="12700">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defRPr>
            </a:pPr>
            <a:endParaRPr/>
          </a:p>
        </p:txBody>
      </p:sp>
      <p:sp>
        <p:nvSpPr>
          <p:cNvPr id="781" name="Shape 781"/>
          <p:cNvSpPr txBox="1"/>
          <p:nvPr/>
        </p:nvSpPr>
        <p:spPr>
          <a:xfrm>
            <a:off x="1077334" y="7376322"/>
            <a:ext cx="5269123" cy="11292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lvl1pPr>
              <a:spcBef>
                <a:spcPts val="2400"/>
              </a:spcBef>
              <a:defRPr sz="6000" b="1">
                <a:solidFill>
                  <a:schemeClr val="accent1"/>
                </a:solidFill>
                <a:latin typeface="Helvetica"/>
                <a:ea typeface="Helvetica"/>
                <a:cs typeface="Helvetica"/>
                <a:sym typeface="Helvetica"/>
              </a:defRPr>
            </a:lvl1pPr>
          </a:lstStyle>
          <a:p>
            <a:r>
              <a:t>params list</a:t>
            </a:r>
          </a:p>
        </p:txBody>
      </p:sp>
      <p:sp>
        <p:nvSpPr>
          <p:cNvPr id="782" name="Shape 782"/>
          <p:cNvSpPr/>
          <p:nvPr/>
        </p:nvSpPr>
        <p:spPr>
          <a:xfrm>
            <a:off x="17563773" y="5491729"/>
            <a:ext cx="5639664" cy="2413794"/>
          </a:xfrm>
          <a:prstGeom prst="wedgeRoundRectCallout">
            <a:avLst>
              <a:gd name="adj1" fmla="val -175250"/>
              <a:gd name="adj2" fmla="val 48069"/>
              <a:gd name="adj3" fmla="val 16667"/>
            </a:avLst>
          </a:prstGeom>
          <a:solidFill>
            <a:schemeClr val="accent1">
              <a:alpha val="64384"/>
            </a:scheme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defRPr sz="6000" b="1">
                <a:solidFill>
                  <a:srgbClr val="FFFFFF"/>
                </a:solidFill>
                <a:latin typeface="Helvetica"/>
                <a:ea typeface="Helvetica"/>
                <a:cs typeface="Helvetica"/>
                <a:sym typeface="Helvetica"/>
              </a:defRPr>
            </a:lvl1pPr>
          </a:lstStyle>
          <a:p>
            <a:r>
              <a:t>colon</a:t>
            </a:r>
          </a:p>
        </p:txBody>
      </p:sp>
      <p:sp>
        <p:nvSpPr>
          <p:cNvPr id="783" name="Shape 783"/>
          <p:cNvSpPr/>
          <p:nvPr/>
        </p:nvSpPr>
        <p:spPr>
          <a:xfrm>
            <a:off x="17563773" y="8144662"/>
            <a:ext cx="5616079" cy="3317082"/>
          </a:xfrm>
          <a:prstGeom prst="wedgeRoundRectCallout">
            <a:avLst>
              <a:gd name="adj1" fmla="val -208979"/>
              <a:gd name="adj2" fmla="val -38139"/>
              <a:gd name="adj3" fmla="val 16667"/>
            </a:avLst>
          </a:prstGeom>
          <a:solidFill>
            <a:schemeClr val="accent1">
              <a:hueOff val="273561"/>
              <a:satOff val="2937"/>
              <a:lumOff val="-22233"/>
              <a:alpha val="64384"/>
            </a:scheme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defRPr sz="6000" b="1">
                <a:solidFill>
                  <a:srgbClr val="FFFFFF"/>
                </a:solidFill>
                <a:latin typeface="Helvetica"/>
                <a:ea typeface="Helvetica"/>
                <a:cs typeface="Helvetica"/>
                <a:sym typeface="Helvetica"/>
              </a:defRPr>
            </a:lvl1pPr>
          </a:lstStyle>
          <a:p>
            <a:r>
              <a:rPr dirty="0"/>
              <a:t>New line. Indented two spaces</a:t>
            </a:r>
          </a:p>
        </p:txBody>
      </p:sp>
      <p:sp>
        <p:nvSpPr>
          <p:cNvPr id="784" name="Shape 784"/>
          <p:cNvSpPr txBox="1"/>
          <p:nvPr/>
        </p:nvSpPr>
        <p:spPr>
          <a:xfrm>
            <a:off x="11690424" y="12663871"/>
            <a:ext cx="1003152" cy="10572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spAutoFit/>
          </a:bodyPr>
          <a:lstStyle>
            <a:lvl1pPr>
              <a:defRPr sz="6000">
                <a:solidFill>
                  <a:srgbClr val="A6AAA9"/>
                </a:solidFill>
                <a:latin typeface="Helvetica"/>
                <a:ea typeface="Helvetica"/>
                <a:cs typeface="Helvetica"/>
                <a:sym typeface="Helvetica"/>
              </a:defRPr>
            </a:lvl1pPr>
          </a:lstStyle>
          <a:p>
            <a:fld id="{86CB4B4D-7CA3-9044-876B-883B54F8677D}" type="slidenum">
              <a:t>45</a:t>
            </a:fld>
            <a:endParaRP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9" presetClass="entr" fill="hold" grpId="1" nodeType="clickEffect">
                                  <p:stCondLst>
                                    <p:cond delay="0"/>
                                  </p:stCondLst>
                                  <p:iterate>
                                    <p:tmAbs val="0"/>
                                  </p:iterate>
                                  <p:childTnLst>
                                    <p:set>
                                      <p:cBhvr>
                                        <p:cTn id="6" fill="hold"/>
                                        <p:tgtEl>
                                          <p:spTgt spid="782"/>
                                        </p:tgtEl>
                                        <p:attrNameLst>
                                          <p:attrName>style.visibility</p:attrName>
                                        </p:attrNameLst>
                                      </p:cBhvr>
                                      <p:to>
                                        <p:strVal val="visible"/>
                                      </p:to>
                                    </p:set>
                                    <p:animEffect transition="in" filter="dissolve">
                                      <p:cBhvr>
                                        <p:cTn id="7" dur="200"/>
                                        <p:tgtEl>
                                          <p:spTgt spid="78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fill="hold" grpId="2" nodeType="clickEffect">
                                  <p:stCondLst>
                                    <p:cond delay="0"/>
                                  </p:stCondLst>
                                  <p:iterate>
                                    <p:tmAbs val="0"/>
                                  </p:iterate>
                                  <p:childTnLst>
                                    <p:set>
                                      <p:cBhvr>
                                        <p:cTn id="11" fill="hold"/>
                                        <p:tgtEl>
                                          <p:spTgt spid="783"/>
                                        </p:tgtEl>
                                        <p:attrNameLst>
                                          <p:attrName>style.visibility</p:attrName>
                                        </p:attrNameLst>
                                      </p:cBhvr>
                                      <p:to>
                                        <p:strVal val="visible"/>
                                      </p:to>
                                    </p:set>
                                    <p:animEffect transition="in" filter="dissolve">
                                      <p:cBhvr>
                                        <p:cTn id="12" dur="199"/>
                                        <p:tgtEl>
                                          <p:spTgt spid="7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2" grpId="1" animBg="1" advAuto="0"/>
      <p:bldP spid="783" grpId="2" animBg="1" advAuto="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 name="Shape 788"/>
          <p:cNvSpPr txBox="1"/>
          <p:nvPr/>
        </p:nvSpPr>
        <p:spPr>
          <a:xfrm>
            <a:off x="-91160" y="13054142"/>
            <a:ext cx="2826421" cy="5238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a:defRPr sz="2500" u="sng">
                <a:solidFill>
                  <a:srgbClr val="78AAD6"/>
                </a:solidFill>
                <a:latin typeface="Helvetica"/>
                <a:ea typeface="Helvetica"/>
                <a:cs typeface="Helvetica"/>
                <a:sym typeface="Helvetica"/>
                <a:hlinkClick r:id="rId3"/>
              </a:defRPr>
            </a:lvl1pPr>
          </a:lstStyle>
          <a:p>
            <a:pPr>
              <a:defRPr u="none"/>
            </a:pPr>
            <a:r>
              <a:rPr u="sng">
                <a:hlinkClick r:id="rId3"/>
              </a:rPr>
              <a:t>CC BY-SA RStudio</a:t>
            </a:r>
          </a:p>
        </p:txBody>
      </p:sp>
      <p:pic>
        <p:nvPicPr>
          <p:cNvPr id="789" name="rmarkdown.png"/>
          <p:cNvPicPr>
            <a:picLocks noChangeAspect="1"/>
          </p:cNvPicPr>
          <p:nvPr/>
        </p:nvPicPr>
        <p:blipFill>
          <a:blip r:embed="rId4">
            <a:extLst/>
          </a:blip>
          <a:stretch>
            <a:fillRect/>
          </a:stretch>
        </p:blipFill>
        <p:spPr>
          <a:xfrm>
            <a:off x="22453674" y="11724042"/>
            <a:ext cx="1533934" cy="1778001"/>
          </a:xfrm>
          <a:prstGeom prst="rect">
            <a:avLst/>
          </a:prstGeom>
          <a:ln w="12700">
            <a:miter lim="400000"/>
          </a:ln>
        </p:spPr>
      </p:pic>
      <p:sp>
        <p:nvSpPr>
          <p:cNvPr id="791" name="Shape 791"/>
          <p:cNvSpPr/>
          <p:nvPr/>
        </p:nvSpPr>
        <p:spPr>
          <a:xfrm>
            <a:off x="5780433" y="5718452"/>
            <a:ext cx="5588001" cy="7239001"/>
          </a:xfrm>
          <a:prstGeom prst="rect">
            <a:avLst/>
          </a:prstGeom>
          <a:solidFill>
            <a:srgbClr val="F0F2F4"/>
          </a:solidFill>
          <a:ln w="25400">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defRPr>
            </a:pPr>
            <a:endParaRPr/>
          </a:p>
        </p:txBody>
      </p:sp>
      <p:sp>
        <p:nvSpPr>
          <p:cNvPr id="793" name="Shape 793"/>
          <p:cNvSpPr/>
          <p:nvPr/>
        </p:nvSpPr>
        <p:spPr>
          <a:xfrm>
            <a:off x="13287936" y="5719855"/>
            <a:ext cx="5592502" cy="7236196"/>
          </a:xfrm>
          <a:prstGeom prst="rect">
            <a:avLst/>
          </a:prstGeom>
          <a:solidFill>
            <a:srgbClr val="FFFFFF"/>
          </a:solidFill>
          <a:ln w="12700">
            <a:solidFill>
              <a:srgbClr val="000000"/>
            </a:solidFill>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defRPr>
            </a:pPr>
            <a:endParaRPr/>
          </a:p>
        </p:txBody>
      </p:sp>
      <p:sp>
        <p:nvSpPr>
          <p:cNvPr id="794" name="Shape 794"/>
          <p:cNvSpPr/>
          <p:nvPr/>
        </p:nvSpPr>
        <p:spPr>
          <a:xfrm>
            <a:off x="11605052" y="8398278"/>
            <a:ext cx="1270001" cy="1129255"/>
          </a:xfrm>
          <a:prstGeom prst="rightArrow">
            <a:avLst>
              <a:gd name="adj1" fmla="val 48054"/>
              <a:gd name="adj2" fmla="val 46669"/>
            </a:avLst>
          </a:prstGeom>
          <a:solidFill>
            <a:schemeClr val="accent1">
              <a:satOff val="-3355"/>
              <a:lumOff val="26614"/>
            </a:schemeClr>
          </a:solidFill>
          <a:ln w="12700">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defRPr>
            </a:pPr>
            <a:endParaRPr/>
          </a:p>
        </p:txBody>
      </p:sp>
      <p:sp>
        <p:nvSpPr>
          <p:cNvPr id="795" name="Shape 795"/>
          <p:cNvSpPr txBox="1"/>
          <p:nvPr/>
        </p:nvSpPr>
        <p:spPr>
          <a:xfrm>
            <a:off x="6976982" y="1334094"/>
            <a:ext cx="10464801" cy="20696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defTabSz="490727">
              <a:defRPr sz="10080">
                <a:latin typeface="Helvetica"/>
                <a:ea typeface="Helvetica"/>
                <a:cs typeface="Helvetica"/>
                <a:sym typeface="Helvetica"/>
              </a:defRPr>
            </a:lvl1pPr>
          </a:lstStyle>
          <a:p>
            <a:r>
              <a:t>Using Parameters</a:t>
            </a:r>
          </a:p>
        </p:txBody>
      </p:sp>
      <p:sp>
        <p:nvSpPr>
          <p:cNvPr id="796" name="Shape 796"/>
          <p:cNvSpPr txBox="1"/>
          <p:nvPr/>
        </p:nvSpPr>
        <p:spPr>
          <a:xfrm>
            <a:off x="6258001" y="3307022"/>
            <a:ext cx="11894252" cy="220335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lstStyle/>
          <a:p>
            <a:pPr algn="l">
              <a:defRPr sz="6000">
                <a:latin typeface="Helvetica"/>
                <a:ea typeface="Helvetica"/>
                <a:cs typeface="Helvetica"/>
                <a:sym typeface="Helvetica"/>
              </a:defRPr>
            </a:pPr>
            <a:r>
              <a:t>Call parameter values as elements of the params list, </a:t>
            </a:r>
            <a:r>
              <a:rPr b="1">
                <a:solidFill>
                  <a:schemeClr val="accent1"/>
                </a:solidFill>
              </a:rPr>
              <a:t>params$num</a:t>
            </a:r>
          </a:p>
        </p:txBody>
      </p:sp>
      <p:pic>
        <p:nvPicPr>
          <p:cNvPr id="797" name="Screen Shot 2014-06-29 at 9.58.21 PM.png"/>
          <p:cNvPicPr>
            <a:picLocks noChangeAspect="1"/>
          </p:cNvPicPr>
          <p:nvPr/>
        </p:nvPicPr>
        <p:blipFill>
          <a:blip r:embed="rId5">
            <a:extLst/>
          </a:blip>
          <a:srcRect l="2506" t="1538" r="7076"/>
          <a:stretch>
            <a:fillRect/>
          </a:stretch>
        </p:blipFill>
        <p:spPr>
          <a:xfrm>
            <a:off x="13443943" y="6144682"/>
            <a:ext cx="5280600" cy="5051008"/>
          </a:xfrm>
          <a:prstGeom prst="rect">
            <a:avLst/>
          </a:prstGeom>
          <a:ln w="12700">
            <a:miter lim="400000"/>
          </a:ln>
        </p:spPr>
      </p:pic>
      <p:sp>
        <p:nvSpPr>
          <p:cNvPr id="798" name="Shape 798"/>
          <p:cNvSpPr txBox="1"/>
          <p:nvPr/>
        </p:nvSpPr>
        <p:spPr>
          <a:xfrm>
            <a:off x="5926102" y="5619172"/>
            <a:ext cx="5493743" cy="769246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pPr algn="l" defTabSz="514095">
              <a:spcBef>
                <a:spcPts val="1300"/>
              </a:spcBef>
              <a:defRPr sz="3520">
                <a:latin typeface="Monaco"/>
                <a:ea typeface="Monaco"/>
                <a:cs typeface="Monaco"/>
                <a:sym typeface="Monaco"/>
              </a:defRPr>
            </a:pPr>
            <a:r>
              <a:rPr dirty="0">
                <a:latin typeface="Courier New" panose="02070309020205020404" pitchFamily="49" charset="0"/>
                <a:cs typeface="Courier New" panose="02070309020205020404" pitchFamily="49" charset="0"/>
              </a:rPr>
              <a:t>--- </a:t>
            </a:r>
          </a:p>
          <a:p>
            <a:pPr algn="l" defTabSz="514095">
              <a:spcBef>
                <a:spcPts val="1300"/>
              </a:spcBef>
              <a:defRPr sz="3520">
                <a:latin typeface="Monaco"/>
                <a:ea typeface="Monaco"/>
                <a:cs typeface="Monaco"/>
                <a:sym typeface="Monaco"/>
              </a:defRPr>
            </a:pPr>
            <a:r>
              <a:rPr dirty="0">
                <a:latin typeface="Courier New" panose="02070309020205020404" pitchFamily="49" charset="0"/>
                <a:cs typeface="Courier New" panose="02070309020205020404" pitchFamily="49" charset="0"/>
              </a:rPr>
              <a:t>params:</a:t>
            </a:r>
          </a:p>
          <a:p>
            <a:pPr algn="l" defTabSz="514095">
              <a:spcBef>
                <a:spcPts val="1300"/>
              </a:spcBef>
              <a:defRPr sz="3520">
                <a:latin typeface="Monaco"/>
                <a:ea typeface="Monaco"/>
                <a:cs typeface="Monaco"/>
                <a:sym typeface="Monaco"/>
              </a:defRPr>
            </a:pPr>
            <a:r>
              <a:rPr dirty="0">
                <a:latin typeface="Courier New" panose="02070309020205020404" pitchFamily="49" charset="0"/>
                <a:cs typeface="Courier New" panose="02070309020205020404" pitchFamily="49" charset="0"/>
              </a:rPr>
              <a:t>  num: 42</a:t>
            </a:r>
          </a:p>
          <a:p>
            <a:pPr algn="l" defTabSz="514095">
              <a:spcBef>
                <a:spcPts val="1300"/>
              </a:spcBef>
              <a:defRPr sz="3520">
                <a:latin typeface="Monaco"/>
                <a:ea typeface="Monaco"/>
                <a:cs typeface="Monaco"/>
                <a:sym typeface="Monaco"/>
              </a:defRPr>
            </a:pPr>
            <a:r>
              <a:rPr dirty="0">
                <a:latin typeface="Courier New" panose="02070309020205020404" pitchFamily="49" charset="0"/>
                <a:cs typeface="Courier New" panose="02070309020205020404" pitchFamily="49" charset="0"/>
              </a:rPr>
              <a:t>--- </a:t>
            </a:r>
          </a:p>
          <a:p>
            <a:pPr algn="l" defTabSz="514095">
              <a:spcBef>
                <a:spcPts val="1300"/>
              </a:spcBef>
              <a:defRPr sz="3520">
                <a:latin typeface="Monaco"/>
                <a:ea typeface="Monaco"/>
                <a:cs typeface="Monaco"/>
                <a:sym typeface="Monaco"/>
              </a:defRPr>
            </a:pPr>
            <a:r>
              <a:rPr dirty="0">
                <a:latin typeface="Courier New" panose="02070309020205020404" pitchFamily="49" charset="0"/>
                <a:cs typeface="Courier New" panose="02070309020205020404" pitchFamily="49" charset="0"/>
              </a:rPr>
              <a:t>The value of the parameter is </a:t>
            </a:r>
          </a:p>
          <a:p>
            <a:pPr algn="l" defTabSz="514095">
              <a:defRPr sz="3520">
                <a:latin typeface="Monaco"/>
                <a:ea typeface="Monaco"/>
                <a:cs typeface="Monaco"/>
                <a:sym typeface="Monaco"/>
              </a:defRPr>
            </a:pPr>
            <a:r>
              <a:rPr dirty="0">
                <a:latin typeface="Courier New" panose="02070309020205020404" pitchFamily="49" charset="0"/>
                <a:cs typeface="Courier New" panose="02070309020205020404" pitchFamily="49" charset="0"/>
              </a:rPr>
              <a:t>`r </a:t>
            </a:r>
            <a:r>
              <a:rPr dirty="0" err="1">
                <a:solidFill>
                  <a:schemeClr val="accent1"/>
                </a:solidFill>
                <a:latin typeface="Courier New" panose="02070309020205020404" pitchFamily="49" charset="0"/>
                <a:cs typeface="Courier New" panose="02070309020205020404" pitchFamily="49" charset="0"/>
              </a:rPr>
              <a:t>params$num</a:t>
            </a:r>
            <a:r>
              <a:rPr dirty="0">
                <a:latin typeface="Courier New" panose="02070309020205020404" pitchFamily="49" charset="0"/>
                <a:cs typeface="Courier New" panose="02070309020205020404" pitchFamily="49" charset="0"/>
              </a:rPr>
              <a:t>`, e.g.</a:t>
            </a:r>
          </a:p>
          <a:p>
            <a:pPr algn="l" defTabSz="514095">
              <a:defRPr sz="3520">
                <a:latin typeface="Monaco"/>
                <a:ea typeface="Monaco"/>
                <a:cs typeface="Monaco"/>
                <a:sym typeface="Monaco"/>
              </a:defRPr>
            </a:pPr>
            <a:endParaRPr dirty="0">
              <a:latin typeface="Courier New" panose="02070309020205020404" pitchFamily="49" charset="0"/>
              <a:cs typeface="Courier New" panose="02070309020205020404" pitchFamily="49" charset="0"/>
            </a:endParaRPr>
          </a:p>
          <a:p>
            <a:pPr algn="l" defTabSz="514095">
              <a:defRPr sz="3520">
                <a:latin typeface="Monaco"/>
                <a:ea typeface="Monaco"/>
                <a:cs typeface="Monaco"/>
                <a:sym typeface="Monaco"/>
              </a:defRPr>
            </a:pPr>
            <a:r>
              <a:rPr dirty="0">
                <a:latin typeface="Courier New" panose="02070309020205020404" pitchFamily="49" charset="0"/>
                <a:cs typeface="Courier New" panose="02070309020205020404" pitchFamily="49" charset="0"/>
              </a:rPr>
              <a:t>```{r}</a:t>
            </a:r>
          </a:p>
          <a:p>
            <a:pPr algn="l" defTabSz="514095">
              <a:spcBef>
                <a:spcPts val="1300"/>
              </a:spcBef>
              <a:defRPr sz="3520">
                <a:solidFill>
                  <a:schemeClr val="accent1"/>
                </a:solidFill>
                <a:latin typeface="Monaco"/>
                <a:ea typeface="Monaco"/>
                <a:cs typeface="Monaco"/>
                <a:sym typeface="Monaco"/>
              </a:defRPr>
            </a:pPr>
            <a:r>
              <a:rPr dirty="0" err="1">
                <a:latin typeface="Courier New" panose="02070309020205020404" pitchFamily="49" charset="0"/>
                <a:cs typeface="Courier New" panose="02070309020205020404" pitchFamily="49" charset="0"/>
              </a:rPr>
              <a:t>params$num</a:t>
            </a:r>
            <a:endParaRPr dirty="0">
              <a:latin typeface="Courier New" panose="02070309020205020404" pitchFamily="49" charset="0"/>
              <a:cs typeface="Courier New" panose="02070309020205020404" pitchFamily="49" charset="0"/>
            </a:endParaRPr>
          </a:p>
          <a:p>
            <a:pPr algn="l" defTabSz="514095">
              <a:spcBef>
                <a:spcPts val="1300"/>
              </a:spcBef>
              <a:defRPr sz="3520">
                <a:latin typeface="Monaco"/>
                <a:ea typeface="Monaco"/>
                <a:cs typeface="Monaco"/>
                <a:sym typeface="Monaco"/>
              </a:defRPr>
            </a:pPr>
            <a:r>
              <a:rPr dirty="0">
                <a:latin typeface="Courier New" panose="02070309020205020404" pitchFamily="49" charset="0"/>
                <a:cs typeface="Courier New" panose="02070309020205020404" pitchFamily="49" charset="0"/>
              </a:rPr>
              <a:t>```</a:t>
            </a:r>
          </a:p>
        </p:txBody>
      </p:sp>
      <p:pic>
        <p:nvPicPr>
          <p:cNvPr id="799" name="Screen Shot 2016-02-15 at 7.36.32 PM.png"/>
          <p:cNvPicPr>
            <a:picLocks noChangeAspect="1"/>
          </p:cNvPicPr>
          <p:nvPr/>
        </p:nvPicPr>
        <p:blipFill>
          <a:blip r:embed="rId6">
            <a:extLst/>
          </a:blip>
          <a:stretch>
            <a:fillRect/>
          </a:stretch>
        </p:blipFill>
        <p:spPr>
          <a:xfrm>
            <a:off x="13359496" y="5915449"/>
            <a:ext cx="5449382" cy="5375241"/>
          </a:xfrm>
          <a:prstGeom prst="rect">
            <a:avLst/>
          </a:prstGeom>
          <a:ln w="12700">
            <a:miter lim="400000"/>
          </a:ln>
        </p:spPr>
      </p:pic>
      <p:sp>
        <p:nvSpPr>
          <p:cNvPr id="800" name="Shape 800"/>
          <p:cNvSpPr txBox="1"/>
          <p:nvPr/>
        </p:nvSpPr>
        <p:spPr>
          <a:xfrm>
            <a:off x="11690424" y="12663871"/>
            <a:ext cx="1003152" cy="10572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spAutoFit/>
          </a:bodyPr>
          <a:lstStyle>
            <a:lvl1pPr>
              <a:defRPr sz="6000">
                <a:solidFill>
                  <a:srgbClr val="A6AAA9"/>
                </a:solidFill>
                <a:latin typeface="Helvetica"/>
                <a:ea typeface="Helvetica"/>
                <a:cs typeface="Helvetica"/>
                <a:sym typeface="Helvetica"/>
              </a:defRPr>
            </a:lvl1pPr>
          </a:lstStyle>
          <a:p>
            <a:fld id="{86CB4B4D-7CA3-9044-876B-883B54F8677D}" type="slidenum">
              <a:t>46</a:t>
            </a:fld>
            <a:endParaRPr/>
          </a:p>
        </p:txBody>
      </p:sp>
    </p:spTree>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5" name="Shape 805"/>
          <p:cNvSpPr txBox="1"/>
          <p:nvPr/>
        </p:nvSpPr>
        <p:spPr>
          <a:xfrm>
            <a:off x="-91160" y="13054142"/>
            <a:ext cx="2826421" cy="5238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a:defRPr sz="2500" u="sng">
                <a:solidFill>
                  <a:srgbClr val="78AAD6"/>
                </a:solidFill>
                <a:latin typeface="Helvetica"/>
                <a:ea typeface="Helvetica"/>
                <a:cs typeface="Helvetica"/>
                <a:sym typeface="Helvetica"/>
                <a:hlinkClick r:id="rId3"/>
              </a:defRPr>
            </a:lvl1pPr>
          </a:lstStyle>
          <a:p>
            <a:pPr>
              <a:defRPr u="none"/>
            </a:pPr>
            <a:r>
              <a:rPr u="sng">
                <a:hlinkClick r:id="rId3"/>
              </a:rPr>
              <a:t>CC BY-SA RStudio</a:t>
            </a:r>
          </a:p>
        </p:txBody>
      </p:sp>
      <p:sp>
        <p:nvSpPr>
          <p:cNvPr id="806" name="Shape 806"/>
          <p:cNvSpPr txBox="1">
            <a:spLocks noGrp="1"/>
          </p:cNvSpPr>
          <p:nvPr>
            <p:ph type="title"/>
          </p:nvPr>
        </p:nvSpPr>
        <p:spPr>
          <a:xfrm>
            <a:off x="3106014" y="4833472"/>
            <a:ext cx="18460995" cy="5880938"/>
          </a:xfrm>
          <a:prstGeom prst="rect">
            <a:avLst/>
          </a:prstGeom>
          <a:solidFill>
            <a:srgbClr val="F1F2F4"/>
          </a:solidFill>
        </p:spPr>
        <p:txBody>
          <a:bodyPr>
            <a:normAutofit fontScale="90000"/>
          </a:bodyPr>
          <a:lstStyle/>
          <a:p>
            <a:pPr algn="l">
              <a:lnSpc>
                <a:spcPct val="120000"/>
              </a:lnSpc>
              <a:defRPr sz="5400">
                <a:latin typeface="Menlo"/>
                <a:ea typeface="Menlo"/>
                <a:cs typeface="Menlo"/>
                <a:sym typeface="Menlo"/>
              </a:defRPr>
            </a:pPr>
            <a:r>
              <a:rPr dirty="0">
                <a:latin typeface="Courier New" panose="02070309020205020404" pitchFamily="49" charset="0"/>
                <a:cs typeface="Courier New" panose="02070309020205020404" pitchFamily="49" charset="0"/>
              </a:rPr>
              <a:t>names &lt;- c("Alice", "Bob", "Cathy")</a:t>
            </a:r>
          </a:p>
          <a:p>
            <a:pPr algn="l">
              <a:lnSpc>
                <a:spcPct val="120000"/>
              </a:lnSpc>
              <a:defRPr sz="5400">
                <a:latin typeface="Menlo"/>
                <a:ea typeface="Menlo"/>
                <a:cs typeface="Menlo"/>
                <a:sym typeface="Menlo"/>
              </a:defRPr>
            </a:pPr>
            <a:endParaRPr dirty="0">
              <a:latin typeface="Courier New" panose="02070309020205020404" pitchFamily="49" charset="0"/>
              <a:cs typeface="Courier New" panose="02070309020205020404" pitchFamily="49" charset="0"/>
            </a:endParaRPr>
          </a:p>
          <a:p>
            <a:pPr algn="l">
              <a:lnSpc>
                <a:spcPct val="120000"/>
              </a:lnSpc>
              <a:defRPr sz="5400">
                <a:latin typeface="Menlo"/>
                <a:ea typeface="Menlo"/>
                <a:cs typeface="Menlo"/>
                <a:sym typeface="Menlo"/>
              </a:defRPr>
            </a:pPr>
            <a:r>
              <a:rPr dirty="0">
                <a:latin typeface="Courier New" panose="02070309020205020404" pitchFamily="49" charset="0"/>
                <a:cs typeface="Courier New" panose="02070309020205020404" pitchFamily="49" charset="0"/>
              </a:rPr>
              <a:t>for (name in names) {</a:t>
            </a:r>
          </a:p>
          <a:p>
            <a:pPr algn="l">
              <a:lnSpc>
                <a:spcPct val="120000"/>
              </a:lnSpc>
              <a:defRPr sz="5400">
                <a:latin typeface="Menlo"/>
                <a:ea typeface="Menlo"/>
                <a:cs typeface="Menlo"/>
                <a:sym typeface="Menlo"/>
              </a:defRPr>
            </a:pPr>
            <a:r>
              <a:rPr dirty="0">
                <a:latin typeface="Courier New" panose="02070309020205020404" pitchFamily="49" charset="0"/>
                <a:cs typeface="Courier New" panose="02070309020205020404" pitchFamily="49" charset="0"/>
              </a:rPr>
              <a:t>  render("0</a:t>
            </a:r>
            <a:r>
              <a:rPr lang="en-GB">
                <a:latin typeface="Courier New" panose="02070309020205020404" pitchFamily="49" charset="0"/>
                <a:cs typeface="Courier New" panose="02070309020205020404" pitchFamily="49" charset="0"/>
              </a:rPr>
              <a:t>9_Report_Parameters</a:t>
            </a:r>
            <a:r>
              <a:rPr>
                <a:latin typeface="Courier New" panose="02070309020205020404" pitchFamily="49" charset="0"/>
                <a:cs typeface="Courier New" panose="02070309020205020404" pitchFamily="49" charset="0"/>
              </a:rPr>
              <a:t>.</a:t>
            </a:r>
            <a:r>
              <a:rPr dirty="0" err="1">
                <a:latin typeface="Courier New" panose="02070309020205020404" pitchFamily="49" charset="0"/>
                <a:cs typeface="Courier New" panose="02070309020205020404" pitchFamily="49" charset="0"/>
              </a:rPr>
              <a:t>Rmd</a:t>
            </a:r>
            <a:r>
              <a:rPr dirty="0">
                <a:latin typeface="Courier New" panose="02070309020205020404" pitchFamily="49" charset="0"/>
                <a:cs typeface="Courier New" panose="02070309020205020404" pitchFamily="49" charset="0"/>
              </a:rPr>
              <a:t>", </a:t>
            </a:r>
          </a:p>
          <a:p>
            <a:pPr algn="l">
              <a:lnSpc>
                <a:spcPct val="120000"/>
              </a:lnSpc>
              <a:defRPr sz="5400">
                <a:latin typeface="Menlo"/>
                <a:ea typeface="Menlo"/>
                <a:cs typeface="Menlo"/>
                <a:sym typeface="Menlo"/>
              </a:defRPr>
            </a:pPr>
            <a:r>
              <a:rPr dirty="0">
                <a:latin typeface="Courier New" panose="02070309020205020404" pitchFamily="49" charset="0"/>
                <a:cs typeface="Courier New" panose="02070309020205020404" pitchFamily="49" charset="0"/>
              </a:rPr>
              <a:t>         params = list(data = name))</a:t>
            </a:r>
          </a:p>
          <a:p>
            <a:pPr algn="l">
              <a:lnSpc>
                <a:spcPct val="120000"/>
              </a:lnSpc>
              <a:defRPr sz="5400">
                <a:latin typeface="Menlo"/>
                <a:ea typeface="Menlo"/>
                <a:cs typeface="Menlo"/>
                <a:sym typeface="Menlo"/>
              </a:defRPr>
            </a:pPr>
            <a:r>
              <a:rPr dirty="0">
                <a:latin typeface="Courier New" panose="02070309020205020404" pitchFamily="49" charset="0"/>
                <a:cs typeface="Courier New" panose="02070309020205020404" pitchFamily="49" charset="0"/>
              </a:rPr>
              <a:t>}</a:t>
            </a:r>
          </a:p>
        </p:txBody>
      </p:sp>
      <p:sp>
        <p:nvSpPr>
          <p:cNvPr id="807" name="Shape 807"/>
          <p:cNvSpPr txBox="1"/>
          <p:nvPr/>
        </p:nvSpPr>
        <p:spPr>
          <a:xfrm>
            <a:off x="6976982" y="1334094"/>
            <a:ext cx="10464801" cy="20696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defTabSz="578358">
              <a:defRPr sz="12870">
                <a:latin typeface="Helvetica"/>
                <a:ea typeface="Helvetica"/>
                <a:cs typeface="Helvetica"/>
                <a:sym typeface="Helvetica"/>
              </a:defRPr>
            </a:lvl1pPr>
          </a:lstStyle>
          <a:p>
            <a:r>
              <a:t>render() + for</a:t>
            </a:r>
          </a:p>
        </p:txBody>
      </p:sp>
      <p:pic>
        <p:nvPicPr>
          <p:cNvPr id="808" name="rmarkdown.png"/>
          <p:cNvPicPr>
            <a:picLocks noChangeAspect="1"/>
          </p:cNvPicPr>
          <p:nvPr/>
        </p:nvPicPr>
        <p:blipFill>
          <a:blip r:embed="rId4">
            <a:extLst/>
          </a:blip>
          <a:stretch>
            <a:fillRect/>
          </a:stretch>
        </p:blipFill>
        <p:spPr>
          <a:xfrm>
            <a:off x="22453674" y="11724042"/>
            <a:ext cx="1533934" cy="1778001"/>
          </a:xfrm>
          <a:prstGeom prst="rect">
            <a:avLst/>
          </a:prstGeom>
          <a:ln w="12700">
            <a:miter lim="400000"/>
          </a:ln>
        </p:spPr>
      </p:pic>
    </p:spTree>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6" name="rmarkdown.png"/>
          <p:cNvPicPr>
            <a:picLocks noChangeAspect="1"/>
          </p:cNvPicPr>
          <p:nvPr/>
        </p:nvPicPr>
        <p:blipFill>
          <a:blip r:embed="rId2">
            <a:extLst/>
          </a:blip>
          <a:stretch>
            <a:fillRect/>
          </a:stretch>
        </p:blipFill>
        <p:spPr>
          <a:xfrm>
            <a:off x="8966200" y="4386629"/>
            <a:ext cx="6451600" cy="7478125"/>
          </a:xfrm>
          <a:prstGeom prst="rect">
            <a:avLst/>
          </a:prstGeom>
          <a:ln w="12700">
            <a:miter lim="400000"/>
          </a:ln>
        </p:spPr>
      </p:pic>
      <p:sp>
        <p:nvSpPr>
          <p:cNvPr id="827" name="Shape 827"/>
          <p:cNvSpPr txBox="1"/>
          <p:nvPr/>
        </p:nvSpPr>
        <p:spPr>
          <a:xfrm>
            <a:off x="777635" y="369573"/>
            <a:ext cx="22828730" cy="42576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spAutoFit/>
          </a:bodyPr>
          <a:lstStyle>
            <a:lvl1pPr>
              <a:lnSpc>
                <a:spcPct val="80000"/>
              </a:lnSpc>
              <a:defRPr sz="15000">
                <a:latin typeface="Helvetica"/>
                <a:ea typeface="Helvetica"/>
                <a:cs typeface="Helvetica"/>
                <a:sym typeface="Helvetica"/>
              </a:defRPr>
            </a:lvl1pPr>
          </a:lstStyle>
          <a:p>
            <a:pPr>
              <a:defRPr b="1"/>
            </a:pPr>
            <a:r>
              <a:rPr b="0" dirty="0"/>
              <a:t>Report Reproducibly with</a:t>
            </a: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 name="rmarkdown.png"/>
          <p:cNvPicPr>
            <a:picLocks noChangeAspect="1"/>
          </p:cNvPicPr>
          <p:nvPr/>
        </p:nvPicPr>
        <p:blipFill>
          <a:blip r:embed="rId2">
            <a:extLst/>
          </a:blip>
          <a:stretch>
            <a:fillRect/>
          </a:stretch>
        </p:blipFill>
        <p:spPr>
          <a:xfrm>
            <a:off x="8966200" y="4386629"/>
            <a:ext cx="6451600" cy="7478125"/>
          </a:xfrm>
          <a:prstGeom prst="rect">
            <a:avLst/>
          </a:prstGeom>
          <a:ln w="12700">
            <a:miter lim="400000"/>
          </a:ln>
        </p:spPr>
      </p:pic>
      <p:sp>
        <p:nvSpPr>
          <p:cNvPr id="195" name="Shape 195"/>
          <p:cNvSpPr txBox="1"/>
          <p:nvPr/>
        </p:nvSpPr>
        <p:spPr>
          <a:xfrm>
            <a:off x="777635" y="370480"/>
            <a:ext cx="22828730" cy="42576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spAutoFit/>
          </a:bodyPr>
          <a:lstStyle>
            <a:lvl1pPr>
              <a:lnSpc>
                <a:spcPct val="80000"/>
              </a:lnSpc>
              <a:defRPr sz="15000">
                <a:latin typeface="Helvetica"/>
                <a:ea typeface="Helvetica"/>
                <a:cs typeface="Helvetica"/>
                <a:sym typeface="Helvetica"/>
              </a:defRPr>
            </a:lvl1pPr>
          </a:lstStyle>
          <a:p>
            <a:pPr>
              <a:defRPr b="1"/>
            </a:pPr>
            <a:r>
              <a:rPr b="0" dirty="0"/>
              <a:t>Report Reproducibly with</a:t>
            </a: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78AAD6"/>
            </a:gs>
            <a:gs pos="51575">
              <a:srgbClr val="78AAD6"/>
            </a:gs>
            <a:gs pos="100000">
              <a:srgbClr val="5C92C0"/>
            </a:gs>
            <a:gs pos="100000">
              <a:srgbClr val="407AAA"/>
            </a:gs>
          </a:gsLst>
          <a:path path="circle">
            <a:fillToRect l="50000" t="50000" r="50000" b="50000"/>
          </a:path>
        </a:gradFill>
        <a:effectLst/>
      </p:bgPr>
    </p:bg>
    <p:spTree>
      <p:nvGrpSpPr>
        <p:cNvPr id="1" name=""/>
        <p:cNvGrpSpPr/>
        <p:nvPr/>
      </p:nvGrpSpPr>
      <p:grpSpPr>
        <a:xfrm>
          <a:off x="0" y="0"/>
          <a:ext cx="0" cy="0"/>
          <a:chOff x="0" y="0"/>
          <a:chExt cx="0" cy="0"/>
        </a:xfrm>
      </p:grpSpPr>
      <p:sp>
        <p:nvSpPr>
          <p:cNvPr id="200" name="Shape 200"/>
          <p:cNvSpPr txBox="1">
            <a:spLocks noGrp="1"/>
          </p:cNvSpPr>
          <p:nvPr>
            <p:ph type="title"/>
          </p:nvPr>
        </p:nvSpPr>
        <p:spPr>
          <a:xfrm>
            <a:off x="831199" y="3045866"/>
            <a:ext cx="22721602" cy="7624268"/>
          </a:xfrm>
          <a:prstGeom prst="rect">
            <a:avLst/>
          </a:prstGeom>
        </p:spPr>
        <p:txBody>
          <a:bodyPr/>
          <a:lstStyle>
            <a:lvl1pPr>
              <a:defRPr sz="20000" b="1"/>
            </a:lvl1pPr>
          </a:lstStyle>
          <a:p>
            <a:r>
              <a:t>R Markdown</a:t>
            </a:r>
          </a:p>
        </p:txBody>
      </p:sp>
      <p:pic>
        <p:nvPicPr>
          <p:cNvPr id="201" name="image2.png"/>
          <p:cNvPicPr>
            <a:picLocks noChangeAspect="1"/>
          </p:cNvPicPr>
          <p:nvPr/>
        </p:nvPicPr>
        <p:blipFill>
          <a:blip r:embed="rId3">
            <a:alphaModFix amt="5000"/>
            <a:extLst/>
          </a:blip>
          <a:stretch>
            <a:fillRect/>
          </a:stretch>
        </p:blipFill>
        <p:spPr>
          <a:xfrm>
            <a:off x="17445533" y="7107732"/>
            <a:ext cx="7624268" cy="7624268"/>
          </a:xfrm>
          <a:prstGeom prst="rect">
            <a:avLst/>
          </a:prstGeom>
          <a:ln w="12700">
            <a:miter lim="400000"/>
          </a:ln>
        </p:spPr>
      </p:pic>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 name="Shape 205"/>
          <p:cNvSpPr txBox="1"/>
          <p:nvPr/>
        </p:nvSpPr>
        <p:spPr>
          <a:xfrm>
            <a:off x="-91160" y="13054142"/>
            <a:ext cx="2826421" cy="5238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a:defRPr sz="2500" u="sng">
                <a:solidFill>
                  <a:srgbClr val="78AAD6"/>
                </a:solidFill>
                <a:latin typeface="Helvetica"/>
                <a:ea typeface="Helvetica"/>
                <a:cs typeface="Helvetica"/>
                <a:sym typeface="Helvetica"/>
                <a:hlinkClick r:id="rId3"/>
              </a:defRPr>
            </a:lvl1pPr>
          </a:lstStyle>
          <a:p>
            <a:pPr>
              <a:defRPr u="none"/>
            </a:pPr>
            <a:r>
              <a:rPr u="sng">
                <a:hlinkClick r:id="rId3"/>
              </a:rPr>
              <a:t>CC BY-SA RStudio</a:t>
            </a:r>
          </a:p>
        </p:txBody>
      </p:sp>
      <p:pic>
        <p:nvPicPr>
          <p:cNvPr id="206" name="rmarkdown.png"/>
          <p:cNvPicPr>
            <a:picLocks noChangeAspect="1"/>
          </p:cNvPicPr>
          <p:nvPr/>
        </p:nvPicPr>
        <p:blipFill>
          <a:blip r:embed="rId4">
            <a:extLst/>
          </a:blip>
          <a:stretch>
            <a:fillRect/>
          </a:stretch>
        </p:blipFill>
        <p:spPr>
          <a:xfrm>
            <a:off x="22453674" y="11724042"/>
            <a:ext cx="1533934" cy="1778001"/>
          </a:xfrm>
          <a:prstGeom prst="rect">
            <a:avLst/>
          </a:prstGeom>
          <a:ln w="12700">
            <a:miter lim="400000"/>
          </a:ln>
        </p:spPr>
      </p:pic>
      <p:sp>
        <p:nvSpPr>
          <p:cNvPr id="207" name="Shape 207"/>
          <p:cNvSpPr txBox="1"/>
          <p:nvPr/>
        </p:nvSpPr>
        <p:spPr>
          <a:xfrm>
            <a:off x="4025134" y="486187"/>
            <a:ext cx="16368497" cy="23968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defRPr sz="13000">
                <a:latin typeface="Helvetica"/>
                <a:ea typeface="Helvetica"/>
                <a:cs typeface="Helvetica"/>
                <a:sym typeface="Helvetica"/>
              </a:defRPr>
            </a:lvl1pPr>
          </a:lstStyle>
          <a:p>
            <a:r>
              <a:t>R Markdown</a:t>
            </a:r>
          </a:p>
        </p:txBody>
      </p:sp>
      <p:sp>
        <p:nvSpPr>
          <p:cNvPr id="208" name="Shape 208"/>
          <p:cNvSpPr txBox="1"/>
          <p:nvPr/>
        </p:nvSpPr>
        <p:spPr>
          <a:xfrm>
            <a:off x="3199300" y="2425100"/>
            <a:ext cx="18020166" cy="17740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defRPr sz="6000">
                <a:latin typeface="Helvetica"/>
                <a:ea typeface="Helvetica"/>
                <a:cs typeface="Helvetica"/>
                <a:sym typeface="Helvetica"/>
              </a:defRPr>
            </a:lvl1pPr>
          </a:lstStyle>
          <a:p>
            <a:r>
              <a:t>Plain text file with 3 types of content:</a:t>
            </a:r>
          </a:p>
        </p:txBody>
      </p:sp>
      <p:grpSp>
        <p:nvGrpSpPr>
          <p:cNvPr id="211" name="Group 211"/>
          <p:cNvGrpSpPr/>
          <p:nvPr/>
        </p:nvGrpSpPr>
        <p:grpSpPr>
          <a:xfrm>
            <a:off x="3627925" y="5177690"/>
            <a:ext cx="10230549" cy="6846284"/>
            <a:chOff x="0" y="0"/>
            <a:chExt cx="10230547" cy="6846282"/>
          </a:xfrm>
        </p:grpSpPr>
        <p:pic>
          <p:nvPicPr>
            <p:cNvPr id="209" name="Screen Shot 2017-07-05 at 2.55.19 PM.png"/>
            <p:cNvPicPr>
              <a:picLocks noChangeAspect="1"/>
            </p:cNvPicPr>
            <p:nvPr/>
          </p:nvPicPr>
          <p:blipFill>
            <a:blip r:embed="rId5">
              <a:extLst/>
            </a:blip>
            <a:srcRect l="5530" t="19715" r="5530" b="9305"/>
            <a:stretch>
              <a:fillRect/>
            </a:stretch>
          </p:blipFill>
          <p:spPr>
            <a:xfrm>
              <a:off x="0" y="0"/>
              <a:ext cx="10230548" cy="6846283"/>
            </a:xfrm>
            <a:prstGeom prst="rect">
              <a:avLst/>
            </a:prstGeom>
            <a:ln w="50800" cap="flat">
              <a:solidFill>
                <a:srgbClr val="000000"/>
              </a:solidFill>
              <a:prstDash val="solid"/>
              <a:miter lim="400000"/>
            </a:ln>
            <a:effectLst>
              <a:outerShdw blurRad="165100" dist="63500" dir="5400000" rotWithShape="0">
                <a:srgbClr val="000000">
                  <a:alpha val="50000"/>
                </a:srgbClr>
              </a:outerShdw>
            </a:effectLst>
          </p:spPr>
        </p:pic>
        <p:pic>
          <p:nvPicPr>
            <p:cNvPr id="210" name="Screen Shot 2017-07-05 at 3.09.22 PM.png"/>
            <p:cNvPicPr>
              <a:picLocks noChangeAspect="1"/>
            </p:cNvPicPr>
            <p:nvPr/>
          </p:nvPicPr>
          <p:blipFill>
            <a:blip r:embed="rId6">
              <a:extLst/>
            </a:blip>
            <a:srcRect l="6416" t="29269" r="47324" b="63975"/>
            <a:stretch>
              <a:fillRect/>
            </a:stretch>
          </p:blipFill>
          <p:spPr>
            <a:xfrm>
              <a:off x="109911" y="932524"/>
              <a:ext cx="5312131" cy="650456"/>
            </a:xfrm>
            <a:prstGeom prst="rect">
              <a:avLst/>
            </a:prstGeom>
            <a:ln w="12700" cap="flat">
              <a:noFill/>
              <a:miter lim="400000"/>
            </a:ln>
            <a:effectLst/>
          </p:spPr>
        </p:pic>
      </p:grpSp>
      <p:grpSp>
        <p:nvGrpSpPr>
          <p:cNvPr id="214" name="Group 214"/>
          <p:cNvGrpSpPr/>
          <p:nvPr/>
        </p:nvGrpSpPr>
        <p:grpSpPr>
          <a:xfrm>
            <a:off x="3734485" y="6108035"/>
            <a:ext cx="5318890" cy="5359763"/>
            <a:chOff x="0" y="0"/>
            <a:chExt cx="5318888" cy="5359762"/>
          </a:xfrm>
        </p:grpSpPr>
        <p:pic>
          <p:nvPicPr>
            <p:cNvPr id="212" name="Screen Shot 2017-07-05 at 2.55.19 PM.png"/>
            <p:cNvPicPr>
              <a:picLocks noChangeAspect="1"/>
            </p:cNvPicPr>
            <p:nvPr/>
          </p:nvPicPr>
          <p:blipFill>
            <a:blip r:embed="rId5">
              <a:extLst/>
            </a:blip>
            <a:srcRect l="6427" t="29423" r="47348" b="15049"/>
            <a:stretch>
              <a:fillRect/>
            </a:stretch>
          </p:blipFill>
          <p:spPr>
            <a:xfrm>
              <a:off x="0" y="3890"/>
              <a:ext cx="5317088" cy="5355873"/>
            </a:xfrm>
            <a:prstGeom prst="rect">
              <a:avLst/>
            </a:prstGeom>
            <a:ln w="12700" cap="flat">
              <a:noFill/>
              <a:miter lim="400000"/>
            </a:ln>
            <a:effectLst/>
          </p:spPr>
        </p:pic>
        <p:pic>
          <p:nvPicPr>
            <p:cNvPr id="213" name="Screen Shot 2017-07-05 at 3.09.22 PM.png"/>
            <p:cNvPicPr>
              <a:picLocks noChangeAspect="1"/>
            </p:cNvPicPr>
            <p:nvPr/>
          </p:nvPicPr>
          <p:blipFill>
            <a:blip r:embed="rId6">
              <a:extLst/>
            </a:blip>
            <a:srcRect l="6416" t="29269" r="47324" b="63975"/>
            <a:stretch>
              <a:fillRect/>
            </a:stretch>
          </p:blipFill>
          <p:spPr>
            <a:xfrm>
              <a:off x="6758" y="0"/>
              <a:ext cx="5312131" cy="650455"/>
            </a:xfrm>
            <a:prstGeom prst="rect">
              <a:avLst/>
            </a:prstGeom>
            <a:ln w="12700" cap="flat">
              <a:noFill/>
              <a:miter lim="400000"/>
            </a:ln>
            <a:effectLst/>
          </p:spPr>
        </p:pic>
      </p:grpSp>
      <p:grpSp>
        <p:nvGrpSpPr>
          <p:cNvPr id="220" name="Group 220"/>
          <p:cNvGrpSpPr/>
          <p:nvPr/>
        </p:nvGrpSpPr>
        <p:grpSpPr>
          <a:xfrm>
            <a:off x="6334738" y="4190108"/>
            <a:ext cx="8738191" cy="8804740"/>
            <a:chOff x="0" y="0"/>
            <a:chExt cx="8738189" cy="8804739"/>
          </a:xfrm>
        </p:grpSpPr>
        <p:pic>
          <p:nvPicPr>
            <p:cNvPr id="215" name="Screen Shot 2017-07-05 at 3.09.22 PM.png"/>
            <p:cNvPicPr>
              <a:picLocks noChangeAspect="1"/>
            </p:cNvPicPr>
            <p:nvPr/>
          </p:nvPicPr>
          <p:blipFill>
            <a:blip r:embed="rId6">
              <a:extLst/>
            </a:blip>
            <a:srcRect l="6416" t="29335" r="47324" b="15077"/>
            <a:stretch>
              <a:fillRect/>
            </a:stretch>
          </p:blipFill>
          <p:spPr>
            <a:xfrm>
              <a:off x="0" y="0"/>
              <a:ext cx="8738190" cy="8804740"/>
            </a:xfrm>
            <a:prstGeom prst="rect">
              <a:avLst/>
            </a:prstGeom>
            <a:ln w="25400" cap="flat">
              <a:solidFill>
                <a:srgbClr val="919191"/>
              </a:solidFill>
              <a:prstDash val="solid"/>
              <a:miter lim="400000"/>
            </a:ln>
            <a:effectLst/>
          </p:spPr>
        </p:pic>
        <p:grpSp>
          <p:nvGrpSpPr>
            <p:cNvPr id="218" name="Group 218"/>
            <p:cNvGrpSpPr/>
            <p:nvPr/>
          </p:nvGrpSpPr>
          <p:grpSpPr>
            <a:xfrm>
              <a:off x="7908500" y="3852197"/>
              <a:ext cx="482833" cy="274834"/>
              <a:chOff x="0" y="0"/>
              <a:chExt cx="482831" cy="274833"/>
            </a:xfrm>
          </p:grpSpPr>
          <p:sp>
            <p:nvSpPr>
              <p:cNvPr id="216" name="Shape 216"/>
              <p:cNvSpPr/>
              <p:nvPr/>
            </p:nvSpPr>
            <p:spPr>
              <a:xfrm>
                <a:off x="0" y="0"/>
                <a:ext cx="482832" cy="274834"/>
              </a:xfrm>
              <a:prstGeom prst="roundRect">
                <a:avLst>
                  <a:gd name="adj" fmla="val 33957"/>
                </a:avLst>
              </a:prstGeom>
              <a:solidFill>
                <a:srgbClr val="A6AAA9"/>
              </a:solidFill>
              <a:ln w="9525" cap="flat">
                <a:solidFill>
                  <a:srgbClr val="919191"/>
                </a:solidFill>
                <a:prstDash val="solid"/>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a:p>
            </p:txBody>
          </p:sp>
          <p:sp>
            <p:nvSpPr>
              <p:cNvPr id="217" name="Shape 217"/>
              <p:cNvSpPr/>
              <p:nvPr/>
            </p:nvSpPr>
            <p:spPr>
              <a:xfrm rot="5427224">
                <a:off x="164522" y="84764"/>
                <a:ext cx="210145" cy="106146"/>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007600"/>
              </a:solidFill>
              <a:ln w="254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a:p>
            </p:txBody>
          </p:sp>
        </p:grpSp>
        <p:sp>
          <p:nvSpPr>
            <p:cNvPr id="219" name="Shape 219"/>
            <p:cNvSpPr/>
            <p:nvPr/>
          </p:nvSpPr>
          <p:spPr>
            <a:xfrm>
              <a:off x="874572" y="4214183"/>
              <a:ext cx="179211" cy="739488"/>
            </a:xfrm>
            <a:prstGeom prst="rect">
              <a:avLst/>
            </a:prstGeom>
            <a:solidFill>
              <a:srgbClr val="008F00"/>
            </a:solidFill>
            <a:ln w="254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a:p>
          </p:txBody>
        </p:sp>
      </p:grpSp>
      <p:sp>
        <p:nvSpPr>
          <p:cNvPr id="221" name="Shape 221"/>
          <p:cNvSpPr/>
          <p:nvPr/>
        </p:nvSpPr>
        <p:spPr>
          <a:xfrm>
            <a:off x="15319283" y="4227115"/>
            <a:ext cx="7475142" cy="2630885"/>
          </a:xfrm>
          <a:prstGeom prst="wedgeRoundRectCallout">
            <a:avLst>
              <a:gd name="adj1" fmla="val -144687"/>
              <a:gd name="adj2" fmla="val -2668"/>
              <a:gd name="adj3" fmla="val 16667"/>
            </a:avLst>
          </a:prstGeom>
          <a:solidFill>
            <a:srgbClr val="98B37A"/>
          </a:solidFill>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lstStyle>
            <a:lvl1pPr>
              <a:lnSpc>
                <a:spcPct val="80000"/>
              </a:lnSpc>
              <a:defRPr sz="6000" b="1">
                <a:solidFill>
                  <a:srgbClr val="FFFFFF"/>
                </a:solidFill>
                <a:latin typeface="Helvetica"/>
                <a:ea typeface="Helvetica"/>
                <a:cs typeface="Helvetica"/>
                <a:sym typeface="Helvetica"/>
              </a:defRPr>
            </a:lvl1pPr>
          </a:lstStyle>
          <a:p>
            <a:r>
              <a:rPr dirty="0"/>
              <a:t>A YAML header surrounded by</a:t>
            </a:r>
            <a:endParaRPr lang="en-GB" dirty="0"/>
          </a:p>
          <a:p>
            <a:r>
              <a:rPr dirty="0"/>
              <a:t> — — —</a:t>
            </a:r>
          </a:p>
        </p:txBody>
      </p:sp>
      <p:sp>
        <p:nvSpPr>
          <p:cNvPr id="222" name="Shape 222"/>
          <p:cNvSpPr/>
          <p:nvPr/>
        </p:nvSpPr>
        <p:spPr>
          <a:xfrm>
            <a:off x="15319283" y="7088848"/>
            <a:ext cx="7364811" cy="2630885"/>
          </a:xfrm>
          <a:prstGeom prst="wedgeRoundRectCallout">
            <a:avLst>
              <a:gd name="adj1" fmla="val -91707"/>
              <a:gd name="adj2" fmla="val -36700"/>
              <a:gd name="adj3" fmla="val 16667"/>
            </a:avLst>
          </a:prstGeom>
          <a:solidFill>
            <a:srgbClr val="A9A9A9"/>
          </a:solidFill>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lstStyle>
            <a:lvl1pPr>
              <a:lnSpc>
                <a:spcPct val="80000"/>
              </a:lnSpc>
              <a:defRPr sz="6000" b="1">
                <a:solidFill>
                  <a:srgbClr val="FFFFFF"/>
                </a:solidFill>
                <a:latin typeface="Helvetica"/>
                <a:ea typeface="Helvetica"/>
                <a:cs typeface="Helvetica"/>
                <a:sym typeface="Helvetica"/>
              </a:defRPr>
            </a:lvl1pPr>
          </a:lstStyle>
          <a:p>
            <a:r>
              <a:t>Text in markdown</a:t>
            </a:r>
          </a:p>
        </p:txBody>
      </p:sp>
      <p:grpSp>
        <p:nvGrpSpPr>
          <p:cNvPr id="225" name="Group 225"/>
          <p:cNvGrpSpPr/>
          <p:nvPr/>
        </p:nvGrpSpPr>
        <p:grpSpPr>
          <a:xfrm>
            <a:off x="3735653" y="4172952"/>
            <a:ext cx="2608772" cy="8851759"/>
            <a:chOff x="0" y="0"/>
            <a:chExt cx="2608771" cy="8851758"/>
          </a:xfrm>
        </p:grpSpPr>
        <p:sp>
          <p:nvSpPr>
            <p:cNvPr id="223" name="Shape 223"/>
            <p:cNvSpPr/>
            <p:nvPr/>
          </p:nvSpPr>
          <p:spPr>
            <a:xfrm>
              <a:off x="10659" y="0"/>
              <a:ext cx="2598113" cy="8851759"/>
            </a:xfrm>
            <a:custGeom>
              <a:avLst/>
              <a:gdLst/>
              <a:ahLst/>
              <a:cxnLst>
                <a:cxn ang="0">
                  <a:pos x="wd2" y="hd2"/>
                </a:cxn>
                <a:cxn ang="5400000">
                  <a:pos x="wd2" y="hd2"/>
                </a:cxn>
                <a:cxn ang="10800000">
                  <a:pos x="wd2" y="hd2"/>
                </a:cxn>
                <a:cxn ang="16200000">
                  <a:pos x="wd2" y="hd2"/>
                </a:cxn>
              </a:cxnLst>
              <a:rect l="0" t="0" r="r" b="b"/>
              <a:pathLst>
                <a:path w="21600" h="21600" extrusionOk="0">
                  <a:moveTo>
                    <a:pt x="38" y="4775"/>
                  </a:moveTo>
                  <a:lnTo>
                    <a:pt x="21600" y="0"/>
                  </a:lnTo>
                  <a:lnTo>
                    <a:pt x="21473" y="21600"/>
                  </a:lnTo>
                  <a:lnTo>
                    <a:pt x="0" y="17779"/>
                  </a:lnTo>
                  <a:lnTo>
                    <a:pt x="38" y="4775"/>
                  </a:lnTo>
                  <a:close/>
                </a:path>
              </a:pathLst>
            </a:custGeom>
            <a:solidFill>
              <a:srgbClr val="000000">
                <a:alpha val="33169"/>
              </a:srgbClr>
            </a:solidFill>
            <a:ln w="25400" cap="flat">
              <a:noFill/>
              <a:miter lim="400000"/>
            </a:ln>
            <a:effectLst/>
          </p:spPr>
          <p:txBody>
            <a:bodyPr wrap="square" lIns="0" tIns="0" rIns="0" bIns="0" numCol="1" anchor="t">
              <a:noAutofit/>
            </a:bodyPr>
            <a:lstStyle/>
            <a:p>
              <a:pPr>
                <a:defRPr sz="5600">
                  <a:solidFill>
                    <a:srgbClr val="FFFFFF"/>
                  </a:solidFill>
                  <a:effectLst>
                    <a:outerShdw blurRad="38100" dist="12700" dir="5400000" rotWithShape="0">
                      <a:srgbClr val="000000">
                        <a:alpha val="50000"/>
                      </a:srgbClr>
                    </a:outerShdw>
                  </a:effectLst>
                </a:defRPr>
              </a:pPr>
              <a:endParaRPr/>
            </a:p>
          </p:txBody>
        </p:sp>
        <p:sp>
          <p:nvSpPr>
            <p:cNvPr id="224" name="Shape 224"/>
            <p:cNvSpPr/>
            <p:nvPr/>
          </p:nvSpPr>
          <p:spPr>
            <a:xfrm>
              <a:off x="0" y="1935865"/>
              <a:ext cx="2598764" cy="5358198"/>
            </a:xfrm>
            <a:prstGeom prst="rect">
              <a:avLst/>
            </a:prstGeom>
            <a:solidFill>
              <a:srgbClr val="000000">
                <a:alpha val="13932"/>
              </a:srgbClr>
            </a:solidFill>
            <a:ln w="254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a:p>
          </p:txBody>
        </p:sp>
      </p:grpSp>
      <p:sp>
        <p:nvSpPr>
          <p:cNvPr id="226" name="Shape 226"/>
          <p:cNvSpPr/>
          <p:nvPr/>
        </p:nvSpPr>
        <p:spPr>
          <a:xfrm>
            <a:off x="15319283" y="10151573"/>
            <a:ext cx="7342586" cy="2630885"/>
          </a:xfrm>
          <a:prstGeom prst="wedgeRoundRectCallout">
            <a:avLst>
              <a:gd name="adj1" fmla="val -148740"/>
              <a:gd name="adj2" fmla="val -78698"/>
              <a:gd name="adj3" fmla="val 16667"/>
            </a:avLst>
          </a:prstGeom>
          <a:solidFill>
            <a:srgbClr val="78AAD6"/>
          </a:solidFill>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lstStyle>
            <a:lvl1pPr>
              <a:lnSpc>
                <a:spcPct val="80000"/>
              </a:lnSpc>
              <a:defRPr sz="6000" b="1">
                <a:solidFill>
                  <a:srgbClr val="FFFFFF"/>
                </a:solidFill>
                <a:latin typeface="Helvetica"/>
                <a:ea typeface="Helvetica"/>
                <a:cs typeface="Helvetica"/>
                <a:sym typeface="Helvetica"/>
              </a:defRPr>
            </a:lvl1pPr>
          </a:lstStyle>
          <a:p>
            <a:r>
              <a:rPr dirty="0"/>
              <a:t>Code chunks surrounded by</a:t>
            </a:r>
            <a:endParaRPr lang="en-GB" dirty="0"/>
          </a:p>
          <a:p>
            <a:r>
              <a:rPr dirty="0"/>
              <a:t> ```</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2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2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3" nodeType="clickEffect">
                                  <p:stCondLst>
                                    <p:cond delay="0"/>
                                  </p:stCondLst>
                                  <p:iterate>
                                    <p:tmAbs val="0"/>
                                  </p:iterate>
                                  <p:childTnLst>
                                    <p:set>
                                      <p:cBhvr>
                                        <p:cTn id="14" fill="hold"/>
                                        <p:tgtEl>
                                          <p:spTgt spid="2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1" grpId="1" animBg="1" advAuto="0"/>
      <p:bldP spid="222" grpId="2" animBg="1" advAuto="0"/>
      <p:bldP spid="226" grpId="3" animBg="1" advAuto="0"/>
    </p:bldLst>
  </p:timing>
</p:sld>
</file>

<file path=ppt/slides/slide8.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A3C586"/>
            </a:gs>
            <a:gs pos="74003">
              <a:srgbClr val="8EB16F"/>
            </a:gs>
            <a:gs pos="100000">
              <a:srgbClr val="789D57"/>
            </a:gs>
          </a:gsLst>
          <a:path path="circle">
            <a:fillToRect l="50000" t="50000" r="50000" b="50000"/>
          </a:path>
        </a:gradFill>
        <a:effectLst/>
      </p:bgPr>
    </p:bg>
    <p:spTree>
      <p:nvGrpSpPr>
        <p:cNvPr id="1" name=""/>
        <p:cNvGrpSpPr/>
        <p:nvPr/>
      </p:nvGrpSpPr>
      <p:grpSpPr>
        <a:xfrm>
          <a:off x="0" y="0"/>
          <a:ext cx="0" cy="0"/>
          <a:chOff x="0" y="0"/>
          <a:chExt cx="0" cy="0"/>
        </a:xfrm>
      </p:grpSpPr>
      <p:sp>
        <p:nvSpPr>
          <p:cNvPr id="230" name="Shape 230"/>
          <p:cNvSpPr txBox="1"/>
          <p:nvPr/>
        </p:nvSpPr>
        <p:spPr>
          <a:xfrm>
            <a:off x="2833687" y="5283199"/>
            <a:ext cx="18716626" cy="3149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defTabSz="825500">
              <a:defRPr sz="20000">
                <a:solidFill>
                  <a:srgbClr val="F0F0F0"/>
                </a:solidFill>
                <a:latin typeface="Helvetica"/>
                <a:ea typeface="Helvetica"/>
                <a:cs typeface="Helvetica"/>
                <a:sym typeface="Helvetica"/>
              </a:defRPr>
            </a:lvl1pPr>
          </a:lstStyle>
          <a:p>
            <a:r>
              <a:t>How it works</a:t>
            </a: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Shape 234"/>
          <p:cNvSpPr txBox="1"/>
          <p:nvPr/>
        </p:nvSpPr>
        <p:spPr>
          <a:xfrm>
            <a:off x="-91160" y="13054142"/>
            <a:ext cx="2826421" cy="5238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a:defRPr sz="2500" u="sng">
                <a:solidFill>
                  <a:srgbClr val="78AAD6"/>
                </a:solidFill>
                <a:latin typeface="Helvetica"/>
                <a:ea typeface="Helvetica"/>
                <a:cs typeface="Helvetica"/>
                <a:sym typeface="Helvetica"/>
                <a:hlinkClick r:id="rId3"/>
              </a:defRPr>
            </a:lvl1pPr>
          </a:lstStyle>
          <a:p>
            <a:pPr>
              <a:defRPr u="none"/>
            </a:pPr>
            <a:r>
              <a:rPr u="sng">
                <a:hlinkClick r:id="rId3"/>
              </a:rPr>
              <a:t>CC BY-SA RStudio</a:t>
            </a:r>
          </a:p>
        </p:txBody>
      </p:sp>
      <p:pic>
        <p:nvPicPr>
          <p:cNvPr id="235" name="rmarkdown.png"/>
          <p:cNvPicPr>
            <a:picLocks noChangeAspect="1"/>
          </p:cNvPicPr>
          <p:nvPr/>
        </p:nvPicPr>
        <p:blipFill>
          <a:blip r:embed="rId4">
            <a:extLst/>
          </a:blip>
          <a:stretch>
            <a:fillRect/>
          </a:stretch>
        </p:blipFill>
        <p:spPr>
          <a:xfrm>
            <a:off x="22453674" y="11724042"/>
            <a:ext cx="1533934" cy="1778001"/>
          </a:xfrm>
          <a:prstGeom prst="rect">
            <a:avLst/>
          </a:prstGeom>
          <a:ln w="12700">
            <a:miter lim="400000"/>
          </a:ln>
        </p:spPr>
      </p:pic>
      <p:grpSp>
        <p:nvGrpSpPr>
          <p:cNvPr id="239" name="Group 239"/>
          <p:cNvGrpSpPr/>
          <p:nvPr/>
        </p:nvGrpSpPr>
        <p:grpSpPr>
          <a:xfrm>
            <a:off x="1464825" y="4755780"/>
            <a:ext cx="4204440" cy="4204440"/>
            <a:chOff x="0" y="0"/>
            <a:chExt cx="4204438" cy="4204438"/>
          </a:xfrm>
        </p:grpSpPr>
        <p:pic>
          <p:nvPicPr>
            <p:cNvPr id="236" name="RSource.png"/>
            <p:cNvPicPr>
              <a:picLocks noChangeAspect="1"/>
            </p:cNvPicPr>
            <p:nvPr/>
          </p:nvPicPr>
          <p:blipFill>
            <a:blip r:embed="rId5">
              <a:extLst/>
            </a:blip>
            <a:stretch>
              <a:fillRect/>
            </a:stretch>
          </p:blipFill>
          <p:spPr>
            <a:xfrm>
              <a:off x="0" y="0"/>
              <a:ext cx="4204439" cy="4204439"/>
            </a:xfrm>
            <a:prstGeom prst="rect">
              <a:avLst/>
            </a:prstGeom>
            <a:ln w="12700" cap="flat">
              <a:noFill/>
              <a:miter lim="400000"/>
            </a:ln>
            <a:effectLst/>
          </p:spPr>
        </p:pic>
        <p:sp>
          <p:nvSpPr>
            <p:cNvPr id="237" name="Shape 237"/>
            <p:cNvSpPr/>
            <p:nvPr/>
          </p:nvSpPr>
          <p:spPr>
            <a:xfrm>
              <a:off x="1060142" y="1009486"/>
              <a:ext cx="2134810" cy="2134811"/>
            </a:xfrm>
            <a:prstGeom prst="ellipse">
              <a:avLst/>
            </a:prstGeom>
            <a:gradFill flip="none" rotWithShape="1">
              <a:gsLst>
                <a:gs pos="0">
                  <a:srgbClr val="78ACFF"/>
                </a:gs>
                <a:gs pos="100000">
                  <a:srgbClr val="004479"/>
                </a:gs>
              </a:gsLst>
              <a:lin ang="5400000" scaled="0"/>
            </a:gradFill>
            <a:ln w="12700" cap="flat">
              <a:noFill/>
              <a:miter lim="400000"/>
            </a:ln>
            <a:effectLst>
              <a:outerShdw blurRad="25400" dist="12700" dir="5400000" rotWithShape="0">
                <a:srgbClr val="000000">
                  <a:alpha val="40000"/>
                </a:srgbClr>
              </a:outerShdw>
            </a:effectLst>
          </p:spPr>
          <p:txBody>
            <a:bodyPr wrap="square" lIns="54570" tIns="54570" rIns="54570" bIns="54570" numCol="1" anchor="ctr">
              <a:noAutofit/>
            </a:bodyPr>
            <a:lstStyle/>
            <a:p>
              <a:pPr>
                <a:defRPr sz="2600">
                  <a:solidFill>
                    <a:srgbClr val="FFFFFF"/>
                  </a:solidFill>
                  <a:latin typeface="Helvetica Light"/>
                  <a:ea typeface="Helvetica Light"/>
                  <a:cs typeface="Helvetica Light"/>
                  <a:sym typeface="Helvetica Light"/>
                </a:defRPr>
              </a:pPr>
              <a:endParaRPr/>
            </a:p>
          </p:txBody>
        </p:sp>
        <p:sp>
          <p:nvSpPr>
            <p:cNvPr id="238" name="Shape 238"/>
            <p:cNvSpPr txBox="1"/>
            <p:nvPr/>
          </p:nvSpPr>
          <p:spPr>
            <a:xfrm>
              <a:off x="1057930" y="1252724"/>
              <a:ext cx="2088579" cy="147535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numCol="1" anchor="ctr">
              <a:noAutofit/>
            </a:bodyPr>
            <a:lstStyle>
              <a:lvl1pPr>
                <a:defRPr sz="7000">
                  <a:solidFill>
                    <a:srgbClr val="FFFFFF"/>
                  </a:solidFill>
                  <a:latin typeface="Courier"/>
                  <a:ea typeface="Courier"/>
                  <a:cs typeface="Courier"/>
                  <a:sym typeface="Courier"/>
                </a:defRPr>
              </a:lvl1pPr>
            </a:lstStyle>
            <a:p>
              <a:r>
                <a:t>Rmd</a:t>
              </a:r>
            </a:p>
          </p:txBody>
        </p:sp>
      </p:grpSp>
      <p:grpSp>
        <p:nvGrpSpPr>
          <p:cNvPr id="243" name="Group 243"/>
          <p:cNvGrpSpPr/>
          <p:nvPr/>
        </p:nvGrpSpPr>
        <p:grpSpPr>
          <a:xfrm>
            <a:off x="8983877" y="4755780"/>
            <a:ext cx="4204440" cy="4204440"/>
            <a:chOff x="0" y="0"/>
            <a:chExt cx="4204438" cy="4204438"/>
          </a:xfrm>
        </p:grpSpPr>
        <p:pic>
          <p:nvPicPr>
            <p:cNvPr id="240" name="RSource.png"/>
            <p:cNvPicPr>
              <a:picLocks noChangeAspect="1"/>
            </p:cNvPicPr>
            <p:nvPr/>
          </p:nvPicPr>
          <p:blipFill>
            <a:blip r:embed="rId5">
              <a:extLst/>
            </a:blip>
            <a:stretch>
              <a:fillRect/>
            </a:stretch>
          </p:blipFill>
          <p:spPr>
            <a:xfrm>
              <a:off x="0" y="0"/>
              <a:ext cx="4204439" cy="4204439"/>
            </a:xfrm>
            <a:prstGeom prst="rect">
              <a:avLst/>
            </a:prstGeom>
            <a:ln w="12700" cap="flat">
              <a:noFill/>
              <a:miter lim="400000"/>
            </a:ln>
            <a:effectLst/>
          </p:spPr>
        </p:pic>
        <p:sp>
          <p:nvSpPr>
            <p:cNvPr id="241" name="Shape 241"/>
            <p:cNvSpPr/>
            <p:nvPr/>
          </p:nvSpPr>
          <p:spPr>
            <a:xfrm>
              <a:off x="1060142" y="1009486"/>
              <a:ext cx="2134810" cy="2134811"/>
            </a:xfrm>
            <a:prstGeom prst="ellipse">
              <a:avLst/>
            </a:prstGeom>
            <a:gradFill flip="none" rotWithShape="1">
              <a:gsLst>
                <a:gs pos="0">
                  <a:srgbClr val="FF7E79"/>
                </a:gs>
                <a:gs pos="100000">
                  <a:srgbClr val="941100"/>
                </a:gs>
              </a:gsLst>
              <a:lin ang="5400000" scaled="0"/>
            </a:gradFill>
            <a:ln w="12700" cap="flat">
              <a:noFill/>
              <a:miter lim="400000"/>
            </a:ln>
            <a:effectLst>
              <a:outerShdw blurRad="25400" dist="12700" dir="5400000" rotWithShape="0">
                <a:srgbClr val="000000">
                  <a:alpha val="40000"/>
                </a:srgbClr>
              </a:outerShdw>
            </a:effectLst>
          </p:spPr>
          <p:txBody>
            <a:bodyPr wrap="square" lIns="54570" tIns="54570" rIns="54570" bIns="54570" numCol="1" anchor="ctr">
              <a:noAutofit/>
            </a:bodyPr>
            <a:lstStyle/>
            <a:p>
              <a:pPr>
                <a:defRPr sz="2600">
                  <a:solidFill>
                    <a:srgbClr val="FFFFFF"/>
                  </a:solidFill>
                  <a:latin typeface="Helvetica Light"/>
                  <a:ea typeface="Helvetica Light"/>
                  <a:cs typeface="Helvetica Light"/>
                  <a:sym typeface="Helvetica Light"/>
                </a:defRPr>
              </a:pPr>
              <a:endParaRPr/>
            </a:p>
          </p:txBody>
        </p:sp>
        <p:sp>
          <p:nvSpPr>
            <p:cNvPr id="242" name="Shape 242"/>
            <p:cNvSpPr txBox="1"/>
            <p:nvPr/>
          </p:nvSpPr>
          <p:spPr>
            <a:xfrm>
              <a:off x="1354315" y="1252724"/>
              <a:ext cx="1495809" cy="147535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numCol="1" anchor="ctr">
              <a:noAutofit/>
            </a:bodyPr>
            <a:lstStyle>
              <a:lvl1pPr>
                <a:defRPr sz="7000">
                  <a:solidFill>
                    <a:srgbClr val="FFFFFF"/>
                  </a:solidFill>
                  <a:latin typeface="Courier"/>
                  <a:ea typeface="Courier"/>
                  <a:cs typeface="Courier"/>
                  <a:sym typeface="Courier"/>
                </a:defRPr>
              </a:lvl1pPr>
            </a:lstStyle>
            <a:p>
              <a:r>
                <a:t>md</a:t>
              </a:r>
            </a:p>
          </p:txBody>
        </p:sp>
      </p:grpSp>
      <p:grpSp>
        <p:nvGrpSpPr>
          <p:cNvPr id="259" name="Group 259"/>
          <p:cNvGrpSpPr/>
          <p:nvPr/>
        </p:nvGrpSpPr>
        <p:grpSpPr>
          <a:xfrm>
            <a:off x="17143886" y="2283429"/>
            <a:ext cx="5775288" cy="10062569"/>
            <a:chOff x="0" y="0"/>
            <a:chExt cx="5775286" cy="10062567"/>
          </a:xfrm>
        </p:grpSpPr>
        <p:pic>
          <p:nvPicPr>
            <p:cNvPr id="244" name="pasted-image.png"/>
            <p:cNvPicPr>
              <a:picLocks noChangeAspect="1"/>
            </p:cNvPicPr>
            <p:nvPr/>
          </p:nvPicPr>
          <p:blipFill>
            <a:blip r:embed="rId6">
              <a:extLst/>
            </a:blip>
            <a:stretch>
              <a:fillRect/>
            </a:stretch>
          </p:blipFill>
          <p:spPr>
            <a:xfrm>
              <a:off x="0" y="1343927"/>
              <a:ext cx="2919638" cy="2919638"/>
            </a:xfrm>
            <a:prstGeom prst="rect">
              <a:avLst/>
            </a:prstGeom>
            <a:ln w="12700" cap="flat">
              <a:noFill/>
              <a:miter lim="400000"/>
            </a:ln>
            <a:effectLst/>
          </p:spPr>
        </p:pic>
        <p:grpSp>
          <p:nvGrpSpPr>
            <p:cNvPr id="249" name="Group 249"/>
            <p:cNvGrpSpPr/>
            <p:nvPr/>
          </p:nvGrpSpPr>
          <p:grpSpPr>
            <a:xfrm>
              <a:off x="2690900" y="0"/>
              <a:ext cx="3028113" cy="2919638"/>
              <a:chOff x="0" y="0"/>
              <a:chExt cx="3028111" cy="2919637"/>
            </a:xfrm>
          </p:grpSpPr>
          <p:pic>
            <p:nvPicPr>
              <p:cNvPr id="245" name="text-x-tex.png"/>
              <p:cNvPicPr>
                <a:picLocks noChangeAspect="1"/>
              </p:cNvPicPr>
              <p:nvPr/>
            </p:nvPicPr>
            <p:blipFill>
              <a:blip r:embed="rId7">
                <a:extLst/>
              </a:blip>
              <a:stretch>
                <a:fillRect/>
              </a:stretch>
            </p:blipFill>
            <p:spPr>
              <a:xfrm>
                <a:off x="108473" y="0"/>
                <a:ext cx="2919639" cy="2919638"/>
              </a:xfrm>
              <a:prstGeom prst="rect">
                <a:avLst/>
              </a:prstGeom>
              <a:ln w="12700" cap="flat">
                <a:noFill/>
                <a:miter lim="400000"/>
              </a:ln>
              <a:effectLst/>
            </p:spPr>
          </p:pic>
          <p:sp>
            <p:nvSpPr>
              <p:cNvPr id="246" name="Shape 246"/>
              <p:cNvSpPr/>
              <p:nvPr/>
            </p:nvSpPr>
            <p:spPr>
              <a:xfrm>
                <a:off x="616924" y="965142"/>
                <a:ext cx="2059220" cy="1735669"/>
              </a:xfrm>
              <a:prstGeom prst="rect">
                <a:avLst/>
              </a:prstGeom>
              <a:gradFill flip="none" rotWithShape="1">
                <a:gsLst>
                  <a:gs pos="9907">
                    <a:srgbClr val="C0C0C0"/>
                  </a:gs>
                  <a:gs pos="9907">
                    <a:srgbClr val="E0E0E0"/>
                  </a:gs>
                  <a:gs pos="43939">
                    <a:srgbClr val="FFFFFF"/>
                  </a:gs>
                </a:gsLst>
                <a:path path="shape">
                  <a:fillToRect l="56956" t="-15443" r="43043" b="115443"/>
                </a:path>
              </a:gradFill>
              <a:ln w="12700" cap="flat">
                <a:noFill/>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defRPr>
                </a:pPr>
                <a:endParaRPr/>
              </a:p>
            </p:txBody>
          </p:sp>
          <p:pic>
            <p:nvPicPr>
              <p:cNvPr id="247" name="pasted-image.png"/>
              <p:cNvPicPr>
                <a:picLocks noChangeAspect="1"/>
              </p:cNvPicPr>
              <p:nvPr/>
            </p:nvPicPr>
            <p:blipFill>
              <a:blip r:embed="rId8">
                <a:extLst/>
              </a:blip>
              <a:srcRect/>
              <a:stretch>
                <a:fillRect/>
              </a:stretch>
            </p:blipFill>
            <p:spPr>
              <a:xfrm>
                <a:off x="1304432" y="2204255"/>
                <a:ext cx="1243661" cy="472591"/>
              </a:xfrm>
              <a:prstGeom prst="rect">
                <a:avLst/>
              </a:prstGeom>
              <a:ln w="12700" cap="flat">
                <a:noFill/>
                <a:miter lim="400000"/>
              </a:ln>
              <a:effectLst/>
            </p:spPr>
          </p:pic>
          <p:pic>
            <p:nvPicPr>
              <p:cNvPr id="248" name="pasted-image.png"/>
              <p:cNvPicPr>
                <a:picLocks noChangeAspect="1"/>
              </p:cNvPicPr>
              <p:nvPr/>
            </p:nvPicPr>
            <p:blipFill>
              <a:blip r:embed="rId9">
                <a:extLst/>
              </a:blip>
              <a:srcRect t="6115" r="31672" b="68786"/>
              <a:stretch>
                <a:fillRect/>
              </a:stretch>
            </p:blipFill>
            <p:spPr>
              <a:xfrm>
                <a:off x="0" y="328175"/>
                <a:ext cx="1994904" cy="732777"/>
              </a:xfrm>
              <a:prstGeom prst="rect">
                <a:avLst/>
              </a:prstGeom>
              <a:ln w="12700" cap="flat">
                <a:noFill/>
                <a:miter lim="400000"/>
              </a:ln>
              <a:effectLst/>
            </p:spPr>
          </p:pic>
        </p:grpSp>
        <p:grpSp>
          <p:nvGrpSpPr>
            <p:cNvPr id="252" name="Group 252"/>
            <p:cNvGrpSpPr/>
            <p:nvPr/>
          </p:nvGrpSpPr>
          <p:grpSpPr>
            <a:xfrm>
              <a:off x="220806" y="4192403"/>
              <a:ext cx="2478026" cy="2919638"/>
              <a:chOff x="0" y="0"/>
              <a:chExt cx="2478024" cy="2919637"/>
            </a:xfrm>
          </p:grpSpPr>
          <p:pic>
            <p:nvPicPr>
              <p:cNvPr id="250" name="pasted-image.png"/>
              <p:cNvPicPr>
                <a:picLocks noChangeAspect="1"/>
              </p:cNvPicPr>
              <p:nvPr/>
            </p:nvPicPr>
            <p:blipFill>
              <a:blip r:embed="rId10">
                <a:extLst/>
              </a:blip>
              <a:stretch>
                <a:fillRect/>
              </a:stretch>
            </p:blipFill>
            <p:spPr>
              <a:xfrm>
                <a:off x="56556" y="0"/>
                <a:ext cx="2364913" cy="2364913"/>
              </a:xfrm>
              <a:prstGeom prst="rect">
                <a:avLst/>
              </a:prstGeom>
              <a:ln w="12700" cap="flat">
                <a:noFill/>
                <a:miter lim="400000"/>
              </a:ln>
              <a:effectLst/>
            </p:spPr>
          </p:pic>
          <p:sp>
            <p:nvSpPr>
              <p:cNvPr id="251" name="Shape 251"/>
              <p:cNvSpPr txBox="1"/>
              <p:nvPr/>
            </p:nvSpPr>
            <p:spPr>
              <a:xfrm>
                <a:off x="0" y="1941225"/>
                <a:ext cx="2478025" cy="97841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normAutofit/>
              </a:bodyPr>
              <a:lstStyle/>
              <a:p>
                <a:pPr>
                  <a:lnSpc>
                    <a:spcPct val="30000"/>
                  </a:lnSpc>
                  <a:spcBef>
                    <a:spcPts val="2400"/>
                  </a:spcBef>
                  <a:defRPr sz="3000">
                    <a:latin typeface="Helvetica Neue Light"/>
                    <a:ea typeface="Helvetica Neue Light"/>
                    <a:cs typeface="Helvetica Neue Light"/>
                    <a:sym typeface="Helvetica Neue Light"/>
                  </a:defRPr>
                </a:pPr>
                <a:r>
                  <a:t>ioslides</a:t>
                </a:r>
              </a:p>
              <a:p>
                <a:pPr>
                  <a:lnSpc>
                    <a:spcPct val="30000"/>
                  </a:lnSpc>
                  <a:spcBef>
                    <a:spcPts val="2400"/>
                  </a:spcBef>
                  <a:defRPr sz="3000">
                    <a:latin typeface="Helvetica Neue Light"/>
                    <a:ea typeface="Helvetica Neue Light"/>
                    <a:cs typeface="Helvetica Neue Light"/>
                    <a:sym typeface="Helvetica Neue Light"/>
                  </a:defRPr>
                </a:pPr>
                <a:r>
                  <a:t>slidy, Beamer</a:t>
                </a:r>
              </a:p>
            </p:txBody>
          </p:sp>
        </p:grpSp>
        <p:grpSp>
          <p:nvGrpSpPr>
            <p:cNvPr id="255" name="Group 255"/>
            <p:cNvGrpSpPr/>
            <p:nvPr/>
          </p:nvGrpSpPr>
          <p:grpSpPr>
            <a:xfrm>
              <a:off x="2079719" y="7142930"/>
              <a:ext cx="2422636" cy="2919638"/>
              <a:chOff x="0" y="0"/>
              <a:chExt cx="2422634" cy="2919637"/>
            </a:xfrm>
          </p:grpSpPr>
          <p:pic>
            <p:nvPicPr>
              <p:cNvPr id="253" name="pasted-image.png"/>
              <p:cNvPicPr>
                <a:picLocks noChangeAspect="1"/>
              </p:cNvPicPr>
              <p:nvPr/>
            </p:nvPicPr>
            <p:blipFill>
              <a:blip r:embed="rId11">
                <a:extLst/>
              </a:blip>
              <a:stretch>
                <a:fillRect/>
              </a:stretch>
            </p:blipFill>
            <p:spPr>
              <a:xfrm>
                <a:off x="81471" y="0"/>
                <a:ext cx="2259693" cy="2259692"/>
              </a:xfrm>
              <a:prstGeom prst="rect">
                <a:avLst/>
              </a:prstGeom>
              <a:ln w="12700" cap="flat">
                <a:noFill/>
                <a:miter lim="400000"/>
              </a:ln>
              <a:effectLst/>
            </p:spPr>
          </p:pic>
          <p:sp>
            <p:nvSpPr>
              <p:cNvPr id="254" name="Shape 254"/>
              <p:cNvSpPr txBox="1"/>
              <p:nvPr/>
            </p:nvSpPr>
            <p:spPr>
              <a:xfrm>
                <a:off x="0" y="2240374"/>
                <a:ext cx="2422635" cy="67926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normAutofit/>
              </a:bodyPr>
              <a:lstStyle>
                <a:lvl1pPr defTabSz="560831">
                  <a:lnSpc>
                    <a:spcPct val="70000"/>
                  </a:lnSpc>
                  <a:spcBef>
                    <a:spcPts val="2300"/>
                  </a:spcBef>
                  <a:defRPr sz="2880">
                    <a:latin typeface="Helvetica Neue Light"/>
                    <a:ea typeface="Helvetica Neue Light"/>
                    <a:cs typeface="Helvetica Neue Light"/>
                    <a:sym typeface="Helvetica Neue Light"/>
                  </a:defRPr>
                </a:lvl1pPr>
              </a:lstStyle>
              <a:p>
                <a:r>
                  <a:t>Microsoft Word</a:t>
                </a:r>
              </a:p>
            </p:txBody>
          </p:sp>
        </p:grpSp>
        <p:grpSp>
          <p:nvGrpSpPr>
            <p:cNvPr id="258" name="Group 258"/>
            <p:cNvGrpSpPr/>
            <p:nvPr/>
          </p:nvGrpSpPr>
          <p:grpSpPr>
            <a:xfrm>
              <a:off x="3078968" y="3823304"/>
              <a:ext cx="2696319" cy="3276337"/>
              <a:chOff x="0" y="0"/>
              <a:chExt cx="2696317" cy="3276335"/>
            </a:xfrm>
          </p:grpSpPr>
          <p:pic>
            <p:nvPicPr>
              <p:cNvPr id="256" name="pasted-image.tiff"/>
              <p:cNvPicPr>
                <a:picLocks noChangeAspect="1"/>
              </p:cNvPicPr>
              <p:nvPr/>
            </p:nvPicPr>
            <p:blipFill>
              <a:blip r:embed="rId12">
                <a:extLst/>
              </a:blip>
              <a:stretch>
                <a:fillRect/>
              </a:stretch>
            </p:blipFill>
            <p:spPr>
              <a:xfrm>
                <a:off x="0" y="0"/>
                <a:ext cx="2696318" cy="2696318"/>
              </a:xfrm>
              <a:prstGeom prst="rect">
                <a:avLst/>
              </a:prstGeom>
              <a:ln w="12700" cap="flat">
                <a:noFill/>
                <a:miter lim="400000"/>
              </a:ln>
              <a:effectLst/>
            </p:spPr>
          </p:pic>
          <p:sp>
            <p:nvSpPr>
              <p:cNvPr id="257" name="Shape 257"/>
              <p:cNvSpPr txBox="1"/>
              <p:nvPr/>
            </p:nvSpPr>
            <p:spPr>
              <a:xfrm>
                <a:off x="136841" y="2597073"/>
                <a:ext cx="2422635" cy="67926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normAutofit/>
              </a:bodyPr>
              <a:lstStyle>
                <a:lvl1pPr>
                  <a:lnSpc>
                    <a:spcPct val="70000"/>
                  </a:lnSpc>
                  <a:spcBef>
                    <a:spcPts val="2400"/>
                  </a:spcBef>
                  <a:defRPr sz="3000">
                    <a:latin typeface="Helvetica Neue Light"/>
                    <a:ea typeface="Helvetica Neue Light"/>
                    <a:cs typeface="Helvetica Neue Light"/>
                    <a:sym typeface="Helvetica Neue Light"/>
                  </a:defRPr>
                </a:lvl1pPr>
              </a:lstStyle>
              <a:p>
                <a:r>
                  <a:t>Powerpoint</a:t>
                </a:r>
              </a:p>
            </p:txBody>
          </p:sp>
        </p:grpSp>
      </p:grpSp>
      <p:sp>
        <p:nvSpPr>
          <p:cNvPr id="260" name="Shape 260"/>
          <p:cNvSpPr/>
          <p:nvPr/>
        </p:nvSpPr>
        <p:spPr>
          <a:xfrm>
            <a:off x="5456276" y="6223000"/>
            <a:ext cx="3872129" cy="1270000"/>
          </a:xfrm>
          <a:prstGeom prst="rightArrow">
            <a:avLst>
              <a:gd name="adj1" fmla="val 51188"/>
              <a:gd name="adj2" fmla="val 65724"/>
            </a:avLst>
          </a:prstGeom>
          <a:solidFill>
            <a:srgbClr val="A6AAA9"/>
          </a:solidFill>
          <a:ln w="25400">
            <a:miter lim="400000"/>
          </a:ln>
        </p:spPr>
        <p:txBody>
          <a:bodyPr lIns="71437" tIns="71437" rIns="71437" bIns="71437" anchor="ctr"/>
          <a:lstStyle/>
          <a:p>
            <a:pPr>
              <a:defRPr sz="5600">
                <a:solidFill>
                  <a:srgbClr val="FFFFFF"/>
                </a:solidFill>
                <a:effectLst>
                  <a:outerShdw blurRad="38100" dist="12700" dir="5400000" rotWithShape="0">
                    <a:srgbClr val="000000">
                      <a:alpha val="50000"/>
                    </a:srgbClr>
                  </a:outerShdw>
                </a:effectLst>
              </a:defRPr>
            </a:pPr>
            <a:endParaRPr/>
          </a:p>
        </p:txBody>
      </p:sp>
      <p:sp>
        <p:nvSpPr>
          <p:cNvPr id="261" name="Shape 261"/>
          <p:cNvSpPr/>
          <p:nvPr/>
        </p:nvSpPr>
        <p:spPr>
          <a:xfrm>
            <a:off x="13112427" y="6223000"/>
            <a:ext cx="3872129" cy="1270000"/>
          </a:xfrm>
          <a:prstGeom prst="rightArrow">
            <a:avLst>
              <a:gd name="adj1" fmla="val 51188"/>
              <a:gd name="adj2" fmla="val 65724"/>
            </a:avLst>
          </a:prstGeom>
          <a:solidFill>
            <a:srgbClr val="A6AAA9"/>
          </a:solidFill>
          <a:ln w="25400">
            <a:miter lim="400000"/>
          </a:ln>
        </p:spPr>
        <p:txBody>
          <a:bodyPr lIns="71437" tIns="71437" rIns="71437" bIns="71437" anchor="ctr"/>
          <a:lstStyle/>
          <a:p>
            <a:pPr>
              <a:defRPr sz="5600">
                <a:solidFill>
                  <a:srgbClr val="FFFFFF"/>
                </a:solidFill>
                <a:effectLst>
                  <a:outerShdw blurRad="38100" dist="12700" dir="5400000" rotWithShape="0">
                    <a:srgbClr val="000000">
                      <a:alpha val="50000"/>
                    </a:srgbClr>
                  </a:outerShdw>
                </a:effectLst>
              </a:defRPr>
            </a:pPr>
            <a:endParaRPr/>
          </a:p>
        </p:txBody>
      </p:sp>
      <p:sp>
        <p:nvSpPr>
          <p:cNvPr id="262" name="Shape 262"/>
          <p:cNvSpPr txBox="1"/>
          <p:nvPr/>
        </p:nvSpPr>
        <p:spPr>
          <a:xfrm>
            <a:off x="5375394" y="5037923"/>
            <a:ext cx="3501673" cy="134392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defRPr sz="13000">
                <a:latin typeface="Helvetica"/>
                <a:ea typeface="Helvetica"/>
                <a:cs typeface="Helvetica"/>
                <a:sym typeface="Helvetica"/>
              </a:defRPr>
            </a:lvl1pPr>
          </a:lstStyle>
          <a:p>
            <a:r>
              <a:rPr sz="7200" dirty="0" err="1"/>
              <a:t>knitr</a:t>
            </a:r>
            <a:endParaRPr sz="7200" dirty="0"/>
          </a:p>
        </p:txBody>
      </p:sp>
      <p:sp>
        <p:nvSpPr>
          <p:cNvPr id="263" name="Shape 263"/>
          <p:cNvSpPr txBox="1"/>
          <p:nvPr/>
        </p:nvSpPr>
        <p:spPr>
          <a:xfrm>
            <a:off x="12894446" y="5087175"/>
            <a:ext cx="4140177" cy="129467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Autofit/>
          </a:bodyPr>
          <a:lstStyle>
            <a:lvl1pPr>
              <a:defRPr sz="13000">
                <a:latin typeface="Helvetica"/>
                <a:ea typeface="Helvetica"/>
                <a:cs typeface="Helvetica"/>
                <a:sym typeface="Helvetica"/>
              </a:defRPr>
            </a:lvl1pPr>
          </a:lstStyle>
          <a:p>
            <a:r>
              <a:rPr sz="8000" dirty="0" err="1"/>
              <a:t>pandoc</a:t>
            </a:r>
            <a:endParaRPr sz="8000" dirty="0"/>
          </a:p>
        </p:txBody>
      </p:sp>
      <p:sp>
        <p:nvSpPr>
          <p:cNvPr id="264" name="Shape 264"/>
          <p:cNvSpPr txBox="1"/>
          <p:nvPr/>
        </p:nvSpPr>
        <p:spPr>
          <a:xfrm>
            <a:off x="11902318" y="12663871"/>
            <a:ext cx="579364" cy="10572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spAutoFit/>
          </a:bodyPr>
          <a:lstStyle>
            <a:lvl1pPr>
              <a:defRPr sz="6000">
                <a:solidFill>
                  <a:srgbClr val="A6AAA9"/>
                </a:solidFill>
                <a:latin typeface="Helvetica"/>
                <a:ea typeface="Helvetica"/>
                <a:cs typeface="Helvetica"/>
                <a:sym typeface="Helvetica"/>
              </a:defRPr>
            </a:lvl1pPr>
          </a:lstStyle>
          <a:p>
            <a:fld id="{86CB4B4D-7CA3-9044-876B-883B54F8677D}" type="slidenum">
              <a:t>9</a:t>
            </a:fld>
            <a:endParaRP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26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grpId="2" nodeType="clickEffect">
                                  <p:stCondLst>
                                    <p:cond delay="0"/>
                                  </p:stCondLst>
                                  <p:iterate>
                                    <p:tmAbs val="0"/>
                                  </p:iterate>
                                  <p:childTnLst>
                                    <p:set>
                                      <p:cBhvr>
                                        <p:cTn id="10" fill="hold"/>
                                        <p:tgtEl>
                                          <p:spTgt spid="260"/>
                                        </p:tgtEl>
                                        <p:attrNameLst>
                                          <p:attrName>style.visibility</p:attrName>
                                        </p:attrNameLst>
                                      </p:cBhvr>
                                      <p:to>
                                        <p:strVal val="visible"/>
                                      </p:to>
                                    </p:set>
                                    <p:animEffect transition="in" filter="wipe(left)">
                                      <p:cBhvr>
                                        <p:cTn id="11" dur="500"/>
                                        <p:tgtEl>
                                          <p:spTgt spid="260"/>
                                        </p:tgtEl>
                                      </p:cBhvr>
                                    </p:animEffect>
                                  </p:childTnLst>
                                </p:cTn>
                              </p:par>
                            </p:childTnLst>
                          </p:cTn>
                        </p:par>
                        <p:par>
                          <p:cTn id="12" fill="hold">
                            <p:stCondLst>
                              <p:cond delay="500"/>
                            </p:stCondLst>
                            <p:childTnLst>
                              <p:par>
                                <p:cTn id="13" presetID="1" presetClass="entr" presetSubtype="0" fill="hold" grpId="3" nodeType="afterEffect">
                                  <p:stCondLst>
                                    <p:cond delay="0"/>
                                  </p:stCondLst>
                                  <p:iterate>
                                    <p:tmAbs val="0"/>
                                  </p:iterate>
                                  <p:childTnLst>
                                    <p:set>
                                      <p:cBhvr>
                                        <p:cTn id="14" fill="hold"/>
                                        <p:tgtEl>
                                          <p:spTgt spid="24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4" nodeType="clickEffect">
                                  <p:stCondLst>
                                    <p:cond delay="0"/>
                                  </p:stCondLst>
                                  <p:iterate>
                                    <p:tmAbs val="0"/>
                                  </p:iterate>
                                  <p:childTnLst>
                                    <p:set>
                                      <p:cBhvr>
                                        <p:cTn id="18" fill="hold"/>
                                        <p:tgtEl>
                                          <p:spTgt spid="26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5" nodeType="clickEffect">
                                  <p:stCondLst>
                                    <p:cond delay="0"/>
                                  </p:stCondLst>
                                  <p:iterate>
                                    <p:tmAbs val="0"/>
                                  </p:iterate>
                                  <p:childTnLst>
                                    <p:set>
                                      <p:cBhvr>
                                        <p:cTn id="22" fill="hold"/>
                                        <p:tgtEl>
                                          <p:spTgt spid="261"/>
                                        </p:tgtEl>
                                        <p:attrNameLst>
                                          <p:attrName>style.visibility</p:attrName>
                                        </p:attrNameLst>
                                      </p:cBhvr>
                                      <p:to>
                                        <p:strVal val="visible"/>
                                      </p:to>
                                    </p:set>
                                    <p:animEffect transition="in" filter="wipe(left)">
                                      <p:cBhvr>
                                        <p:cTn id="23" dur="500"/>
                                        <p:tgtEl>
                                          <p:spTgt spid="261"/>
                                        </p:tgtEl>
                                      </p:cBhvr>
                                    </p:animEffect>
                                  </p:childTnLst>
                                </p:cTn>
                              </p:par>
                            </p:childTnLst>
                          </p:cTn>
                        </p:par>
                        <p:par>
                          <p:cTn id="24" fill="hold">
                            <p:stCondLst>
                              <p:cond delay="500"/>
                            </p:stCondLst>
                            <p:childTnLst>
                              <p:par>
                                <p:cTn id="25" presetID="1" presetClass="entr" presetSubtype="0" fill="hold" grpId="6" nodeType="afterEffect">
                                  <p:stCondLst>
                                    <p:cond delay="0"/>
                                  </p:stCondLst>
                                  <p:iterate>
                                    <p:tmAbs val="0"/>
                                  </p:iterate>
                                  <p:childTnLst>
                                    <p:set>
                                      <p:cBhvr>
                                        <p:cTn id="26" fill="hold"/>
                                        <p:tgtEl>
                                          <p:spTgt spid="2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3" grpId="3" animBg="1" advAuto="0"/>
      <p:bldP spid="259" grpId="6" animBg="1" advAuto="0"/>
      <p:bldP spid="260" grpId="2" animBg="1" advAuto="0"/>
      <p:bldP spid="261" grpId="5" animBg="1" advAuto="0"/>
      <p:bldP spid="262" grpId="1" animBg="1" advAuto="0"/>
      <p:bldP spid="263" grpId="4" animBg="1" advAuto="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Neue"/>
        <a:ea typeface="Helvetica Neue"/>
        <a:cs typeface="Helvetica Neue"/>
      </a:majorFont>
      <a:minorFont>
        <a:latin typeface="Helvetica Neue"/>
        <a:ea typeface="Helvetica Neue"/>
        <a:cs typeface="Helvetica Neue"/>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508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25400" cap="flat">
          <a:solidFill>
            <a:srgbClr val="000000"/>
          </a:solidFill>
          <a:prstDash val="solid"/>
          <a:miter lim="400000"/>
        </a:ln>
        <a:effectLst/>
        <a:sp3d/>
      </a:spPr>
      <a:bodyPr rot="0" spcFirstLastPara="1" vertOverflow="overflow" horzOverflow="overflow" vert="horz" wrap="square" lIns="71437" tIns="71437" rIns="71437" bIns="71437"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508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5800" b="0" i="0" u="none" strike="noStrike" cap="none" spc="0" normalizeH="0" baseline="0">
            <a:ln>
              <a:noFill/>
            </a:ln>
            <a:solidFill>
              <a:srgbClr val="000000"/>
            </a:solidFill>
            <a:effectLst/>
            <a:uFillTx/>
            <a:latin typeface="Gill Sans"/>
            <a:ea typeface="Gill Sans"/>
            <a:cs typeface="Gill San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Neue"/>
        <a:ea typeface="Helvetica Neue"/>
        <a:cs typeface="Helvetica Neue"/>
      </a:majorFont>
      <a:minorFont>
        <a:latin typeface="Helvetica Neue"/>
        <a:ea typeface="Helvetica Neue"/>
        <a:cs typeface="Helvetica Neue"/>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508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25400" cap="flat">
          <a:solidFill>
            <a:srgbClr val="000000"/>
          </a:solidFill>
          <a:prstDash val="solid"/>
          <a:miter lim="400000"/>
        </a:ln>
        <a:effectLst/>
        <a:sp3d/>
      </a:spPr>
      <a:bodyPr rot="0" spcFirstLastPara="1" vertOverflow="overflow" horzOverflow="overflow" vert="horz" wrap="square" lIns="71437" tIns="71437" rIns="71437" bIns="71437"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508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5800" b="0" i="0" u="none" strike="noStrike" cap="none" spc="0" normalizeH="0" baseline="0">
            <a:ln>
              <a:noFill/>
            </a:ln>
            <a:solidFill>
              <a:srgbClr val="000000"/>
            </a:solidFill>
            <a:effectLst/>
            <a:uFillTx/>
            <a:latin typeface="Gill Sans"/>
            <a:ea typeface="Gill Sans"/>
            <a:cs typeface="Gill San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1729</TotalTime>
  <Words>3711</Words>
  <Application>Microsoft Office PowerPoint</Application>
  <PresentationFormat>Custom</PresentationFormat>
  <Paragraphs>516</Paragraphs>
  <Slides>48</Slides>
  <Notes>37</Notes>
  <HiddenSlides>0</HiddenSlides>
  <MMClips>2</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48</vt:i4>
      </vt:variant>
    </vt:vector>
  </HeadingPairs>
  <TitlesOfParts>
    <vt:vector size="64" baseType="lpstr">
      <vt:lpstr>Arial</vt:lpstr>
      <vt:lpstr>Courier</vt:lpstr>
      <vt:lpstr>Courier New</vt:lpstr>
      <vt:lpstr>FontAwesome</vt:lpstr>
      <vt:lpstr>Gill Sans</vt:lpstr>
      <vt:lpstr>Gill Sans Light</vt:lpstr>
      <vt:lpstr>Helvetica</vt:lpstr>
      <vt:lpstr>Helvetica Light</vt:lpstr>
      <vt:lpstr>Helvetica Neue</vt:lpstr>
      <vt:lpstr>Helvetica Neue Light</vt:lpstr>
      <vt:lpstr>Lucida Grande</vt:lpstr>
      <vt:lpstr>Marker Felt</vt:lpstr>
      <vt:lpstr>Monaco</vt:lpstr>
      <vt:lpstr>Source Sans Pro</vt:lpstr>
      <vt:lpstr>Source Sans Pro Light</vt:lpstr>
      <vt:lpstr>White</vt:lpstr>
      <vt:lpstr>PowerPoint Presentation</vt:lpstr>
      <vt:lpstr>PowerPoint Presentation</vt:lpstr>
      <vt:lpstr>PowerPoint Presentation</vt:lpstr>
      <vt:lpstr>PowerPoint Presentation</vt:lpstr>
      <vt:lpstr>PowerPoint Presentation</vt:lpstr>
      <vt:lpstr>R Markdown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Code chunks</vt:lpstr>
      <vt:lpstr>Code chunks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Inline code</vt:lpstr>
      <vt:lpstr>Your Turn 1</vt:lpstr>
      <vt:lpstr>PowerPoint Presentation</vt:lpstr>
      <vt:lpstr>PowerPoint Presentation</vt:lpstr>
      <vt:lpstr>ymlthis</vt:lpstr>
      <vt:lpstr>PowerPoint Presentation</vt:lpstr>
      <vt:lpstr>PowerPoint Presentation</vt:lpstr>
      <vt:lpstr>Your Turn 2</vt:lpstr>
      <vt:lpstr>PowerPoint Presentation</vt:lpstr>
      <vt:lpstr>PowerPoint Presentation</vt:lpstr>
      <vt:lpstr>names &lt;- c("Alice", "Bob", "Cathy")  for (name in names) {   render("09_Report_Parameters.Rmd",           params = list(data = name))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Smith, Mike K</cp:lastModifiedBy>
  <cp:revision>13</cp:revision>
  <dcterms:modified xsi:type="dcterms:W3CDTF">2020-01-07T11:15:05Z</dcterms:modified>
</cp:coreProperties>
</file>